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4"/>
  </p:sldMasterIdLst>
  <p:sldIdLst>
    <p:sldId id="279" r:id="rId5"/>
    <p:sldId id="285" r:id="rId6"/>
    <p:sldId id="286" r:id="rId7"/>
    <p:sldId id="287" r:id="rId8"/>
    <p:sldId id="290" r:id="rId9"/>
  </p:sldIdLst>
  <p:sldSz cx="12069763" cy="12801600"/>
  <p:notesSz cx="9926638" cy="67976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9DCEC"/>
    <a:srgbClr val="FB0385"/>
    <a:srgbClr val="B83044"/>
    <a:srgbClr val="FEEDAA"/>
    <a:srgbClr val="E6BB70"/>
    <a:srgbClr val="E72726"/>
    <a:srgbClr val="9C65AB"/>
    <a:srgbClr val="C5A5CE"/>
    <a:srgbClr val="5CCAE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37DFD37-413A-CE33-EFB1-DF7EFF064DC0}" v="41" dt="2026-06-10T12:56:20.298"/>
    <p1510:client id="{C4D2D376-CD03-28BB-2840-04322CFE0CCF}" v="1" dt="2026-06-09T14:08:48.63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7" d="100"/>
          <a:sy n="57" d="100"/>
        </p:scale>
        <p:origin x="2658"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05232" y="2095078"/>
            <a:ext cx="10259299" cy="4456853"/>
          </a:xfrm>
        </p:spPr>
        <p:txBody>
          <a:bodyPr anchor="b"/>
          <a:lstStyle>
            <a:lvl1pPr algn="ctr">
              <a:defRPr sz="7920"/>
            </a:lvl1pPr>
          </a:lstStyle>
          <a:p>
            <a:r>
              <a:rPr lang="en-US"/>
              <a:t>Click to edit Master title style</a:t>
            </a:r>
          </a:p>
        </p:txBody>
      </p:sp>
      <p:sp>
        <p:nvSpPr>
          <p:cNvPr id="3" name="Subtitle 2"/>
          <p:cNvSpPr>
            <a:spLocks noGrp="1"/>
          </p:cNvSpPr>
          <p:nvPr>
            <p:ph type="subTitle" idx="1"/>
          </p:nvPr>
        </p:nvSpPr>
        <p:spPr>
          <a:xfrm>
            <a:off x="1508721" y="6723804"/>
            <a:ext cx="9052322" cy="3090756"/>
          </a:xfrm>
        </p:spPr>
        <p:txBody>
          <a:bodyPr/>
          <a:lstStyle>
            <a:lvl1pPr marL="0" indent="0" algn="ctr">
              <a:buNone/>
              <a:defRPr sz="3168"/>
            </a:lvl1pPr>
            <a:lvl2pPr marL="603504" indent="0" algn="ctr">
              <a:buNone/>
              <a:defRPr sz="2640"/>
            </a:lvl2pPr>
            <a:lvl3pPr marL="1207008" indent="0" algn="ctr">
              <a:buNone/>
              <a:defRPr sz="2376"/>
            </a:lvl3pPr>
            <a:lvl4pPr marL="1810512" indent="0" algn="ctr">
              <a:buNone/>
              <a:defRPr sz="2112"/>
            </a:lvl4pPr>
            <a:lvl5pPr marL="2414016" indent="0" algn="ctr">
              <a:buNone/>
              <a:defRPr sz="2112"/>
            </a:lvl5pPr>
            <a:lvl6pPr marL="3017520" indent="0" algn="ctr">
              <a:buNone/>
              <a:defRPr sz="2112"/>
            </a:lvl6pPr>
            <a:lvl7pPr marL="3621024" indent="0" algn="ctr">
              <a:buNone/>
              <a:defRPr sz="2112"/>
            </a:lvl7pPr>
            <a:lvl8pPr marL="4224528" indent="0" algn="ctr">
              <a:buNone/>
              <a:defRPr sz="2112"/>
            </a:lvl8pPr>
            <a:lvl9pPr marL="4828032" indent="0" algn="ctr">
              <a:buNone/>
              <a:defRPr sz="2112"/>
            </a:lvl9pPr>
          </a:lstStyle>
          <a:p>
            <a:r>
              <a:rPr lang="en-US"/>
              <a:t>Click to edit Master subtitle style</a:t>
            </a:r>
          </a:p>
        </p:txBody>
      </p:sp>
      <p:sp>
        <p:nvSpPr>
          <p:cNvPr id="4" name="Date Placeholder 3"/>
          <p:cNvSpPr>
            <a:spLocks noGrp="1"/>
          </p:cNvSpPr>
          <p:nvPr>
            <p:ph type="dt" sz="half" idx="10"/>
          </p:nvPr>
        </p:nvSpPr>
        <p:spPr/>
        <p:txBody>
          <a:bodyPr/>
          <a:lstStyle/>
          <a:p>
            <a:fld id="{1BBDD675-A1F3-44EF-98BD-74EBC5ED5625}" type="datetimeFigureOut">
              <a:rPr lang="en-GB" smtClean="0"/>
              <a:t>23/06/2026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A4F74F-9BB2-403D-AB85-23437C8B7338}" type="slidenum">
              <a:rPr lang="en-GB" smtClean="0"/>
              <a:t>‹#›</a:t>
            </a:fld>
            <a:endParaRPr lang="en-GB"/>
          </a:p>
        </p:txBody>
      </p:sp>
    </p:spTree>
    <p:extLst>
      <p:ext uri="{BB962C8B-B14F-4D97-AF65-F5344CB8AC3E}">
        <p14:creationId xmlns:p14="http://schemas.microsoft.com/office/powerpoint/2010/main" val="9355200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BBDD675-A1F3-44EF-98BD-74EBC5ED5625}" type="datetimeFigureOut">
              <a:rPr lang="en-GB" smtClean="0"/>
              <a:t>23/06/2026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A4F74F-9BB2-403D-AB85-23437C8B7338}" type="slidenum">
              <a:rPr lang="en-GB" smtClean="0"/>
              <a:t>‹#›</a:t>
            </a:fld>
            <a:endParaRPr lang="en-GB"/>
          </a:p>
        </p:txBody>
      </p:sp>
    </p:spTree>
    <p:extLst>
      <p:ext uri="{BB962C8B-B14F-4D97-AF65-F5344CB8AC3E}">
        <p14:creationId xmlns:p14="http://schemas.microsoft.com/office/powerpoint/2010/main" val="3811939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23510" y="3191514"/>
            <a:ext cx="10410171" cy="5325109"/>
          </a:xfrm>
        </p:spPr>
        <p:txBody>
          <a:bodyPr anchor="b"/>
          <a:lstStyle>
            <a:lvl1pPr>
              <a:defRPr sz="7920"/>
            </a:lvl1pPr>
          </a:lstStyle>
          <a:p>
            <a:r>
              <a:rPr lang="en-US"/>
              <a:t>Click to edit Master title style</a:t>
            </a:r>
          </a:p>
        </p:txBody>
      </p:sp>
      <p:sp>
        <p:nvSpPr>
          <p:cNvPr id="3" name="Text Placeholder 2"/>
          <p:cNvSpPr>
            <a:spLocks noGrp="1"/>
          </p:cNvSpPr>
          <p:nvPr>
            <p:ph type="body" idx="1"/>
          </p:nvPr>
        </p:nvSpPr>
        <p:spPr>
          <a:xfrm>
            <a:off x="823510" y="8567000"/>
            <a:ext cx="10410171" cy="2800349"/>
          </a:xfrm>
        </p:spPr>
        <p:txBody>
          <a:bodyPr/>
          <a:lstStyle>
            <a:lvl1pPr marL="0" indent="0">
              <a:buNone/>
              <a:defRPr sz="3168">
                <a:solidFill>
                  <a:schemeClr val="tx1"/>
                </a:solidFill>
              </a:defRPr>
            </a:lvl1pPr>
            <a:lvl2pPr marL="603504" indent="0">
              <a:buNone/>
              <a:defRPr sz="2640">
                <a:solidFill>
                  <a:schemeClr val="tx1">
                    <a:tint val="75000"/>
                  </a:schemeClr>
                </a:solidFill>
              </a:defRPr>
            </a:lvl2pPr>
            <a:lvl3pPr marL="1207008" indent="0">
              <a:buNone/>
              <a:defRPr sz="2376">
                <a:solidFill>
                  <a:schemeClr val="tx1">
                    <a:tint val="75000"/>
                  </a:schemeClr>
                </a:solidFill>
              </a:defRPr>
            </a:lvl3pPr>
            <a:lvl4pPr marL="1810512" indent="0">
              <a:buNone/>
              <a:defRPr sz="2112">
                <a:solidFill>
                  <a:schemeClr val="tx1">
                    <a:tint val="75000"/>
                  </a:schemeClr>
                </a:solidFill>
              </a:defRPr>
            </a:lvl4pPr>
            <a:lvl5pPr marL="2414016" indent="0">
              <a:buNone/>
              <a:defRPr sz="2112">
                <a:solidFill>
                  <a:schemeClr val="tx1">
                    <a:tint val="75000"/>
                  </a:schemeClr>
                </a:solidFill>
              </a:defRPr>
            </a:lvl5pPr>
            <a:lvl6pPr marL="3017520" indent="0">
              <a:buNone/>
              <a:defRPr sz="2112">
                <a:solidFill>
                  <a:schemeClr val="tx1">
                    <a:tint val="75000"/>
                  </a:schemeClr>
                </a:solidFill>
              </a:defRPr>
            </a:lvl6pPr>
            <a:lvl7pPr marL="3621024" indent="0">
              <a:buNone/>
              <a:defRPr sz="2112">
                <a:solidFill>
                  <a:schemeClr val="tx1">
                    <a:tint val="75000"/>
                  </a:schemeClr>
                </a:solidFill>
              </a:defRPr>
            </a:lvl7pPr>
            <a:lvl8pPr marL="4224528" indent="0">
              <a:buNone/>
              <a:defRPr sz="2112">
                <a:solidFill>
                  <a:schemeClr val="tx1">
                    <a:tint val="75000"/>
                  </a:schemeClr>
                </a:solidFill>
              </a:defRPr>
            </a:lvl8pPr>
            <a:lvl9pPr marL="4828032" indent="0">
              <a:buNone/>
              <a:defRPr sz="2112">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BBDD675-A1F3-44EF-98BD-74EBC5ED5625}" type="datetimeFigureOut">
              <a:rPr lang="en-GB" smtClean="0"/>
              <a:t>23/06/2026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A4F74F-9BB2-403D-AB85-23437C8B7338}" type="slidenum">
              <a:rPr lang="en-GB" smtClean="0"/>
              <a:t>‹#›</a:t>
            </a:fld>
            <a:endParaRPr lang="en-GB"/>
          </a:p>
        </p:txBody>
      </p:sp>
    </p:spTree>
    <p:extLst>
      <p:ext uri="{BB962C8B-B14F-4D97-AF65-F5344CB8AC3E}">
        <p14:creationId xmlns:p14="http://schemas.microsoft.com/office/powerpoint/2010/main" val="41806842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29796" y="3407833"/>
            <a:ext cx="5129649" cy="812249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10318" y="3407833"/>
            <a:ext cx="5129649" cy="812249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BBDD675-A1F3-44EF-98BD-74EBC5ED5625}" type="datetimeFigureOut">
              <a:rPr lang="en-GB" smtClean="0"/>
              <a:t>23/06/2026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A4F74F-9BB2-403D-AB85-23437C8B7338}" type="slidenum">
              <a:rPr lang="en-GB" smtClean="0"/>
              <a:t>‹#›</a:t>
            </a:fld>
            <a:endParaRPr lang="en-GB"/>
          </a:p>
        </p:txBody>
      </p:sp>
    </p:spTree>
    <p:extLst>
      <p:ext uri="{BB962C8B-B14F-4D97-AF65-F5344CB8AC3E}">
        <p14:creationId xmlns:p14="http://schemas.microsoft.com/office/powerpoint/2010/main" val="21798063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1368" y="681570"/>
            <a:ext cx="10410171" cy="2474384"/>
          </a:xfrm>
        </p:spPr>
        <p:txBody>
          <a:bodyPr/>
          <a:lstStyle/>
          <a:p>
            <a:r>
              <a:rPr lang="en-US"/>
              <a:t>Click to edit Master title style</a:t>
            </a:r>
          </a:p>
        </p:txBody>
      </p:sp>
      <p:sp>
        <p:nvSpPr>
          <p:cNvPr id="3" name="Text Placeholder 2"/>
          <p:cNvSpPr>
            <a:spLocks noGrp="1"/>
          </p:cNvSpPr>
          <p:nvPr>
            <p:ph type="body" idx="1"/>
          </p:nvPr>
        </p:nvSpPr>
        <p:spPr>
          <a:xfrm>
            <a:off x="831369" y="3138171"/>
            <a:ext cx="5106075" cy="1537969"/>
          </a:xfrm>
        </p:spPr>
        <p:txBody>
          <a:bodyPr anchor="b"/>
          <a:lstStyle>
            <a:lvl1pPr marL="0" indent="0">
              <a:buNone/>
              <a:defRPr sz="3168" b="1"/>
            </a:lvl1pPr>
            <a:lvl2pPr marL="603504" indent="0">
              <a:buNone/>
              <a:defRPr sz="2640" b="1"/>
            </a:lvl2pPr>
            <a:lvl3pPr marL="1207008" indent="0">
              <a:buNone/>
              <a:defRPr sz="2376" b="1"/>
            </a:lvl3pPr>
            <a:lvl4pPr marL="1810512" indent="0">
              <a:buNone/>
              <a:defRPr sz="2112" b="1"/>
            </a:lvl4pPr>
            <a:lvl5pPr marL="2414016" indent="0">
              <a:buNone/>
              <a:defRPr sz="2112" b="1"/>
            </a:lvl5pPr>
            <a:lvl6pPr marL="3017520" indent="0">
              <a:buNone/>
              <a:defRPr sz="2112" b="1"/>
            </a:lvl6pPr>
            <a:lvl7pPr marL="3621024" indent="0">
              <a:buNone/>
              <a:defRPr sz="2112" b="1"/>
            </a:lvl7pPr>
            <a:lvl8pPr marL="4224528" indent="0">
              <a:buNone/>
              <a:defRPr sz="2112" b="1"/>
            </a:lvl8pPr>
            <a:lvl9pPr marL="4828032" indent="0">
              <a:buNone/>
              <a:defRPr sz="2112" b="1"/>
            </a:lvl9pPr>
          </a:lstStyle>
          <a:p>
            <a:pPr lvl="0"/>
            <a:r>
              <a:rPr lang="en-US"/>
              <a:t>Edit Master text styles</a:t>
            </a:r>
          </a:p>
        </p:txBody>
      </p:sp>
      <p:sp>
        <p:nvSpPr>
          <p:cNvPr id="4" name="Content Placeholder 3"/>
          <p:cNvSpPr>
            <a:spLocks noGrp="1"/>
          </p:cNvSpPr>
          <p:nvPr>
            <p:ph sz="half" idx="2"/>
          </p:nvPr>
        </p:nvSpPr>
        <p:spPr>
          <a:xfrm>
            <a:off x="831369" y="4676140"/>
            <a:ext cx="5106075" cy="687789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10318" y="3138171"/>
            <a:ext cx="5131221" cy="1537969"/>
          </a:xfrm>
        </p:spPr>
        <p:txBody>
          <a:bodyPr anchor="b"/>
          <a:lstStyle>
            <a:lvl1pPr marL="0" indent="0">
              <a:buNone/>
              <a:defRPr sz="3168" b="1"/>
            </a:lvl1pPr>
            <a:lvl2pPr marL="603504" indent="0">
              <a:buNone/>
              <a:defRPr sz="2640" b="1"/>
            </a:lvl2pPr>
            <a:lvl3pPr marL="1207008" indent="0">
              <a:buNone/>
              <a:defRPr sz="2376" b="1"/>
            </a:lvl3pPr>
            <a:lvl4pPr marL="1810512" indent="0">
              <a:buNone/>
              <a:defRPr sz="2112" b="1"/>
            </a:lvl4pPr>
            <a:lvl5pPr marL="2414016" indent="0">
              <a:buNone/>
              <a:defRPr sz="2112" b="1"/>
            </a:lvl5pPr>
            <a:lvl6pPr marL="3017520" indent="0">
              <a:buNone/>
              <a:defRPr sz="2112" b="1"/>
            </a:lvl6pPr>
            <a:lvl7pPr marL="3621024" indent="0">
              <a:buNone/>
              <a:defRPr sz="2112" b="1"/>
            </a:lvl7pPr>
            <a:lvl8pPr marL="4224528" indent="0">
              <a:buNone/>
              <a:defRPr sz="2112" b="1"/>
            </a:lvl8pPr>
            <a:lvl9pPr marL="4828032" indent="0">
              <a:buNone/>
              <a:defRPr sz="2112" b="1"/>
            </a:lvl9pPr>
          </a:lstStyle>
          <a:p>
            <a:pPr lvl="0"/>
            <a:r>
              <a:rPr lang="en-US"/>
              <a:t>Edit Master text styles</a:t>
            </a:r>
          </a:p>
        </p:txBody>
      </p:sp>
      <p:sp>
        <p:nvSpPr>
          <p:cNvPr id="6" name="Content Placeholder 5"/>
          <p:cNvSpPr>
            <a:spLocks noGrp="1"/>
          </p:cNvSpPr>
          <p:nvPr>
            <p:ph sz="quarter" idx="4"/>
          </p:nvPr>
        </p:nvSpPr>
        <p:spPr>
          <a:xfrm>
            <a:off x="6110318" y="4676140"/>
            <a:ext cx="5131221" cy="687789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BBDD675-A1F3-44EF-98BD-74EBC5ED5625}" type="datetimeFigureOut">
              <a:rPr lang="en-GB" smtClean="0"/>
              <a:t>23/06/2026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EA4F74F-9BB2-403D-AB85-23437C8B7338}" type="slidenum">
              <a:rPr lang="en-GB" smtClean="0"/>
              <a:t>‹#›</a:t>
            </a:fld>
            <a:endParaRPr lang="en-GB"/>
          </a:p>
        </p:txBody>
      </p:sp>
    </p:spTree>
    <p:extLst>
      <p:ext uri="{BB962C8B-B14F-4D97-AF65-F5344CB8AC3E}">
        <p14:creationId xmlns:p14="http://schemas.microsoft.com/office/powerpoint/2010/main" val="5888183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BBDD675-A1F3-44EF-98BD-74EBC5ED5625}" type="datetimeFigureOut">
              <a:rPr lang="en-GB" smtClean="0"/>
              <a:t>23/06/2026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EA4F74F-9BB2-403D-AB85-23437C8B7338}" type="slidenum">
              <a:rPr lang="en-GB" smtClean="0"/>
              <a:t>‹#›</a:t>
            </a:fld>
            <a:endParaRPr lang="en-GB"/>
          </a:p>
        </p:txBody>
      </p:sp>
    </p:spTree>
    <p:extLst>
      <p:ext uri="{BB962C8B-B14F-4D97-AF65-F5344CB8AC3E}">
        <p14:creationId xmlns:p14="http://schemas.microsoft.com/office/powerpoint/2010/main" val="6434025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BBDD675-A1F3-44EF-98BD-74EBC5ED5625}" type="datetimeFigureOut">
              <a:rPr lang="en-GB" smtClean="0"/>
              <a:t>23/06/2026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EA4F74F-9BB2-403D-AB85-23437C8B7338}" type="slidenum">
              <a:rPr lang="en-GB" smtClean="0"/>
              <a:t>‹#›</a:t>
            </a:fld>
            <a:endParaRPr lang="en-GB"/>
          </a:p>
        </p:txBody>
      </p:sp>
    </p:spTree>
    <p:extLst>
      <p:ext uri="{BB962C8B-B14F-4D97-AF65-F5344CB8AC3E}">
        <p14:creationId xmlns:p14="http://schemas.microsoft.com/office/powerpoint/2010/main" val="33070967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1368" y="853440"/>
            <a:ext cx="3892813" cy="2987040"/>
          </a:xfrm>
        </p:spPr>
        <p:txBody>
          <a:bodyPr anchor="b"/>
          <a:lstStyle>
            <a:lvl1pPr>
              <a:defRPr sz="4224"/>
            </a:lvl1pPr>
          </a:lstStyle>
          <a:p>
            <a:r>
              <a:rPr lang="en-US"/>
              <a:t>Click to edit Master title style</a:t>
            </a:r>
          </a:p>
        </p:txBody>
      </p:sp>
      <p:sp>
        <p:nvSpPr>
          <p:cNvPr id="3" name="Content Placeholder 2"/>
          <p:cNvSpPr>
            <a:spLocks noGrp="1"/>
          </p:cNvSpPr>
          <p:nvPr>
            <p:ph idx="1"/>
          </p:nvPr>
        </p:nvSpPr>
        <p:spPr>
          <a:xfrm>
            <a:off x="5131221" y="1843196"/>
            <a:ext cx="6110318" cy="9097433"/>
          </a:xfrm>
        </p:spPr>
        <p:txBody>
          <a:bodyPr/>
          <a:lstStyle>
            <a:lvl1pPr>
              <a:defRPr sz="4224"/>
            </a:lvl1pPr>
            <a:lvl2pPr>
              <a:defRPr sz="3696"/>
            </a:lvl2pPr>
            <a:lvl3pPr>
              <a:defRPr sz="3168"/>
            </a:lvl3pPr>
            <a:lvl4pPr>
              <a:defRPr sz="2640"/>
            </a:lvl4pPr>
            <a:lvl5pPr>
              <a:defRPr sz="2640"/>
            </a:lvl5pPr>
            <a:lvl6pPr>
              <a:defRPr sz="2640"/>
            </a:lvl6pPr>
            <a:lvl7pPr>
              <a:defRPr sz="2640"/>
            </a:lvl7pPr>
            <a:lvl8pPr>
              <a:defRPr sz="2640"/>
            </a:lvl8pPr>
            <a:lvl9pPr>
              <a:defRPr sz="264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1368" y="3840480"/>
            <a:ext cx="3892813" cy="7114964"/>
          </a:xfrm>
        </p:spPr>
        <p:txBody>
          <a:bodyPr/>
          <a:lstStyle>
            <a:lvl1pPr marL="0" indent="0">
              <a:buNone/>
              <a:defRPr sz="2112"/>
            </a:lvl1pPr>
            <a:lvl2pPr marL="603504" indent="0">
              <a:buNone/>
              <a:defRPr sz="1848"/>
            </a:lvl2pPr>
            <a:lvl3pPr marL="1207008" indent="0">
              <a:buNone/>
              <a:defRPr sz="1584"/>
            </a:lvl3pPr>
            <a:lvl4pPr marL="1810512" indent="0">
              <a:buNone/>
              <a:defRPr sz="1320"/>
            </a:lvl4pPr>
            <a:lvl5pPr marL="2414016" indent="0">
              <a:buNone/>
              <a:defRPr sz="1320"/>
            </a:lvl5pPr>
            <a:lvl6pPr marL="3017520" indent="0">
              <a:buNone/>
              <a:defRPr sz="1320"/>
            </a:lvl6pPr>
            <a:lvl7pPr marL="3621024" indent="0">
              <a:buNone/>
              <a:defRPr sz="1320"/>
            </a:lvl7pPr>
            <a:lvl8pPr marL="4224528" indent="0">
              <a:buNone/>
              <a:defRPr sz="1320"/>
            </a:lvl8pPr>
            <a:lvl9pPr marL="4828032" indent="0">
              <a:buNone/>
              <a:defRPr sz="1320"/>
            </a:lvl9pPr>
          </a:lstStyle>
          <a:p>
            <a:pPr lvl="0"/>
            <a:r>
              <a:rPr lang="en-US"/>
              <a:t>Edit Master text styles</a:t>
            </a:r>
          </a:p>
        </p:txBody>
      </p:sp>
      <p:sp>
        <p:nvSpPr>
          <p:cNvPr id="5" name="Date Placeholder 4"/>
          <p:cNvSpPr>
            <a:spLocks noGrp="1"/>
          </p:cNvSpPr>
          <p:nvPr>
            <p:ph type="dt" sz="half" idx="10"/>
          </p:nvPr>
        </p:nvSpPr>
        <p:spPr/>
        <p:txBody>
          <a:bodyPr/>
          <a:lstStyle/>
          <a:p>
            <a:fld id="{1BBDD675-A1F3-44EF-98BD-74EBC5ED5625}" type="datetimeFigureOut">
              <a:rPr lang="en-GB" smtClean="0"/>
              <a:t>23/06/2026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A4F74F-9BB2-403D-AB85-23437C8B7338}" type="slidenum">
              <a:rPr lang="en-GB" smtClean="0"/>
              <a:t>‹#›</a:t>
            </a:fld>
            <a:endParaRPr lang="en-GB"/>
          </a:p>
        </p:txBody>
      </p:sp>
    </p:spTree>
    <p:extLst>
      <p:ext uri="{BB962C8B-B14F-4D97-AF65-F5344CB8AC3E}">
        <p14:creationId xmlns:p14="http://schemas.microsoft.com/office/powerpoint/2010/main" val="10683204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1368" y="853440"/>
            <a:ext cx="3892813" cy="2987040"/>
          </a:xfrm>
        </p:spPr>
        <p:txBody>
          <a:bodyPr anchor="b"/>
          <a:lstStyle>
            <a:lvl1pPr>
              <a:defRPr sz="4224"/>
            </a:lvl1pPr>
          </a:lstStyle>
          <a:p>
            <a:r>
              <a:rPr lang="en-US"/>
              <a:t>Click to edit Master title style</a:t>
            </a:r>
          </a:p>
        </p:txBody>
      </p:sp>
      <p:sp>
        <p:nvSpPr>
          <p:cNvPr id="3" name="Picture Placeholder 2"/>
          <p:cNvSpPr>
            <a:spLocks noGrp="1" noChangeAspect="1"/>
          </p:cNvSpPr>
          <p:nvPr>
            <p:ph type="pic" idx="1"/>
          </p:nvPr>
        </p:nvSpPr>
        <p:spPr>
          <a:xfrm>
            <a:off x="5131221" y="1843196"/>
            <a:ext cx="6110318" cy="9097433"/>
          </a:xfrm>
        </p:spPr>
        <p:txBody>
          <a:bodyPr anchor="t"/>
          <a:lstStyle>
            <a:lvl1pPr marL="0" indent="0">
              <a:buNone/>
              <a:defRPr sz="4224"/>
            </a:lvl1pPr>
            <a:lvl2pPr marL="603504" indent="0">
              <a:buNone/>
              <a:defRPr sz="3696"/>
            </a:lvl2pPr>
            <a:lvl3pPr marL="1207008" indent="0">
              <a:buNone/>
              <a:defRPr sz="3168"/>
            </a:lvl3pPr>
            <a:lvl4pPr marL="1810512" indent="0">
              <a:buNone/>
              <a:defRPr sz="2640"/>
            </a:lvl4pPr>
            <a:lvl5pPr marL="2414016" indent="0">
              <a:buNone/>
              <a:defRPr sz="2640"/>
            </a:lvl5pPr>
            <a:lvl6pPr marL="3017520" indent="0">
              <a:buNone/>
              <a:defRPr sz="2640"/>
            </a:lvl6pPr>
            <a:lvl7pPr marL="3621024" indent="0">
              <a:buNone/>
              <a:defRPr sz="2640"/>
            </a:lvl7pPr>
            <a:lvl8pPr marL="4224528" indent="0">
              <a:buNone/>
              <a:defRPr sz="2640"/>
            </a:lvl8pPr>
            <a:lvl9pPr marL="4828032" indent="0">
              <a:buNone/>
              <a:defRPr sz="2640"/>
            </a:lvl9pPr>
          </a:lstStyle>
          <a:p>
            <a:r>
              <a:rPr lang="en-US"/>
              <a:t>Click icon to add picture</a:t>
            </a:r>
          </a:p>
        </p:txBody>
      </p:sp>
      <p:sp>
        <p:nvSpPr>
          <p:cNvPr id="4" name="Text Placeholder 3"/>
          <p:cNvSpPr>
            <a:spLocks noGrp="1"/>
          </p:cNvSpPr>
          <p:nvPr>
            <p:ph type="body" sz="half" idx="2"/>
          </p:nvPr>
        </p:nvSpPr>
        <p:spPr>
          <a:xfrm>
            <a:off x="831368" y="3840480"/>
            <a:ext cx="3892813" cy="7114964"/>
          </a:xfrm>
        </p:spPr>
        <p:txBody>
          <a:bodyPr/>
          <a:lstStyle>
            <a:lvl1pPr marL="0" indent="0">
              <a:buNone/>
              <a:defRPr sz="2112"/>
            </a:lvl1pPr>
            <a:lvl2pPr marL="603504" indent="0">
              <a:buNone/>
              <a:defRPr sz="1848"/>
            </a:lvl2pPr>
            <a:lvl3pPr marL="1207008" indent="0">
              <a:buNone/>
              <a:defRPr sz="1584"/>
            </a:lvl3pPr>
            <a:lvl4pPr marL="1810512" indent="0">
              <a:buNone/>
              <a:defRPr sz="1320"/>
            </a:lvl4pPr>
            <a:lvl5pPr marL="2414016" indent="0">
              <a:buNone/>
              <a:defRPr sz="1320"/>
            </a:lvl5pPr>
            <a:lvl6pPr marL="3017520" indent="0">
              <a:buNone/>
              <a:defRPr sz="1320"/>
            </a:lvl6pPr>
            <a:lvl7pPr marL="3621024" indent="0">
              <a:buNone/>
              <a:defRPr sz="1320"/>
            </a:lvl7pPr>
            <a:lvl8pPr marL="4224528" indent="0">
              <a:buNone/>
              <a:defRPr sz="1320"/>
            </a:lvl8pPr>
            <a:lvl9pPr marL="4828032" indent="0">
              <a:buNone/>
              <a:defRPr sz="1320"/>
            </a:lvl9pPr>
          </a:lstStyle>
          <a:p>
            <a:pPr lvl="0"/>
            <a:r>
              <a:rPr lang="en-US"/>
              <a:t>Edit Master text styles</a:t>
            </a:r>
          </a:p>
        </p:txBody>
      </p:sp>
      <p:sp>
        <p:nvSpPr>
          <p:cNvPr id="5" name="Date Placeholder 4"/>
          <p:cNvSpPr>
            <a:spLocks noGrp="1"/>
          </p:cNvSpPr>
          <p:nvPr>
            <p:ph type="dt" sz="half" idx="10"/>
          </p:nvPr>
        </p:nvSpPr>
        <p:spPr/>
        <p:txBody>
          <a:bodyPr/>
          <a:lstStyle/>
          <a:p>
            <a:fld id="{1BBDD675-A1F3-44EF-98BD-74EBC5ED5625}" type="datetimeFigureOut">
              <a:rPr lang="en-GB" smtClean="0"/>
              <a:t>23/06/2026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A4F74F-9BB2-403D-AB85-23437C8B7338}" type="slidenum">
              <a:rPr lang="en-GB" smtClean="0"/>
              <a:t>‹#›</a:t>
            </a:fld>
            <a:endParaRPr lang="en-GB"/>
          </a:p>
        </p:txBody>
      </p:sp>
    </p:spTree>
    <p:extLst>
      <p:ext uri="{BB962C8B-B14F-4D97-AF65-F5344CB8AC3E}">
        <p14:creationId xmlns:p14="http://schemas.microsoft.com/office/powerpoint/2010/main" val="6139680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BBDD675-A1F3-44EF-98BD-74EBC5ED5625}" type="datetimeFigureOut">
              <a:rPr lang="en-GB" smtClean="0"/>
              <a:t>23/06/2026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A4F74F-9BB2-403D-AB85-23437C8B7338}" type="slidenum">
              <a:rPr lang="en-GB" smtClean="0"/>
              <a:t>‹#›</a:t>
            </a:fld>
            <a:endParaRPr lang="en-GB"/>
          </a:p>
        </p:txBody>
      </p:sp>
    </p:spTree>
    <p:extLst>
      <p:ext uri="{BB962C8B-B14F-4D97-AF65-F5344CB8AC3E}">
        <p14:creationId xmlns:p14="http://schemas.microsoft.com/office/powerpoint/2010/main" val="3157257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37425" y="681567"/>
            <a:ext cx="2602543" cy="1084876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29797" y="681567"/>
            <a:ext cx="7656756" cy="1084876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BBDD675-A1F3-44EF-98BD-74EBC5ED5625}" type="datetimeFigureOut">
              <a:rPr lang="en-GB" smtClean="0"/>
              <a:t>23/06/2026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A4F74F-9BB2-403D-AB85-23437C8B7338}" type="slidenum">
              <a:rPr lang="en-GB" smtClean="0"/>
              <a:t>‹#›</a:t>
            </a:fld>
            <a:endParaRPr lang="en-GB"/>
          </a:p>
        </p:txBody>
      </p:sp>
    </p:spTree>
    <p:extLst>
      <p:ext uri="{BB962C8B-B14F-4D97-AF65-F5344CB8AC3E}">
        <p14:creationId xmlns:p14="http://schemas.microsoft.com/office/powerpoint/2010/main" val="38070016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29796" y="681570"/>
            <a:ext cx="10410171" cy="2474384"/>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29796" y="3407833"/>
            <a:ext cx="10410171" cy="812249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29796" y="11865189"/>
            <a:ext cx="2715697" cy="681567"/>
          </a:xfrm>
          <a:prstGeom prst="rect">
            <a:avLst/>
          </a:prstGeom>
        </p:spPr>
        <p:txBody>
          <a:bodyPr vert="horz" lIns="91440" tIns="45720" rIns="91440" bIns="45720" rtlCol="0" anchor="ctr"/>
          <a:lstStyle>
            <a:lvl1pPr algn="l">
              <a:defRPr sz="1584">
                <a:solidFill>
                  <a:schemeClr val="tx1">
                    <a:tint val="75000"/>
                  </a:schemeClr>
                </a:solidFill>
              </a:defRPr>
            </a:lvl1pPr>
          </a:lstStyle>
          <a:p>
            <a:fld id="{1BBDD675-A1F3-44EF-98BD-74EBC5ED5625}" type="datetimeFigureOut">
              <a:rPr lang="en-GB" smtClean="0"/>
              <a:t>23/06/2026</a:t>
            </a:fld>
            <a:endParaRPr lang="en-GB"/>
          </a:p>
        </p:txBody>
      </p:sp>
      <p:sp>
        <p:nvSpPr>
          <p:cNvPr id="5" name="Footer Placeholder 4"/>
          <p:cNvSpPr>
            <a:spLocks noGrp="1"/>
          </p:cNvSpPr>
          <p:nvPr>
            <p:ph type="ftr" sz="quarter" idx="3"/>
          </p:nvPr>
        </p:nvSpPr>
        <p:spPr>
          <a:xfrm>
            <a:off x="3998109" y="11865189"/>
            <a:ext cx="4073545" cy="681567"/>
          </a:xfrm>
          <a:prstGeom prst="rect">
            <a:avLst/>
          </a:prstGeom>
        </p:spPr>
        <p:txBody>
          <a:bodyPr vert="horz" lIns="91440" tIns="45720" rIns="91440" bIns="45720" rtlCol="0" anchor="ctr"/>
          <a:lstStyle>
            <a:lvl1pPr algn="ctr">
              <a:defRPr sz="1584">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24270" y="11865189"/>
            <a:ext cx="2715697" cy="681567"/>
          </a:xfrm>
          <a:prstGeom prst="rect">
            <a:avLst/>
          </a:prstGeom>
        </p:spPr>
        <p:txBody>
          <a:bodyPr vert="horz" lIns="91440" tIns="45720" rIns="91440" bIns="45720" rtlCol="0" anchor="ctr"/>
          <a:lstStyle>
            <a:lvl1pPr algn="r">
              <a:defRPr sz="1584">
                <a:solidFill>
                  <a:schemeClr val="tx1">
                    <a:tint val="75000"/>
                  </a:schemeClr>
                </a:solidFill>
              </a:defRPr>
            </a:lvl1pPr>
          </a:lstStyle>
          <a:p>
            <a:fld id="{2EA4F74F-9BB2-403D-AB85-23437C8B7338}" type="slidenum">
              <a:rPr lang="en-GB" smtClean="0"/>
              <a:t>‹#›</a:t>
            </a:fld>
            <a:endParaRPr lang="en-GB"/>
          </a:p>
        </p:txBody>
      </p:sp>
    </p:spTree>
    <p:extLst>
      <p:ext uri="{BB962C8B-B14F-4D97-AF65-F5344CB8AC3E}">
        <p14:creationId xmlns:p14="http://schemas.microsoft.com/office/powerpoint/2010/main" val="1646388329"/>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1207008" rtl="0" eaLnBrk="1" latinLnBrk="0" hangingPunct="1">
        <a:lnSpc>
          <a:spcPct val="90000"/>
        </a:lnSpc>
        <a:spcBef>
          <a:spcPct val="0"/>
        </a:spcBef>
        <a:buNone/>
        <a:defRPr sz="5808" kern="1200">
          <a:solidFill>
            <a:schemeClr val="tx1"/>
          </a:solidFill>
          <a:latin typeface="+mj-lt"/>
          <a:ea typeface="+mj-ea"/>
          <a:cs typeface="+mj-cs"/>
        </a:defRPr>
      </a:lvl1pPr>
    </p:titleStyle>
    <p:bodyStyle>
      <a:lvl1pPr marL="301752" indent="-301752" algn="l" defTabSz="1207008" rtl="0" eaLnBrk="1" latinLnBrk="0" hangingPunct="1">
        <a:lnSpc>
          <a:spcPct val="90000"/>
        </a:lnSpc>
        <a:spcBef>
          <a:spcPts val="1320"/>
        </a:spcBef>
        <a:buFont typeface="Arial" panose="020B0604020202020204" pitchFamily="34" charset="0"/>
        <a:buChar char="•"/>
        <a:defRPr sz="3696" kern="1200">
          <a:solidFill>
            <a:schemeClr val="tx1"/>
          </a:solidFill>
          <a:latin typeface="+mn-lt"/>
          <a:ea typeface="+mn-ea"/>
          <a:cs typeface="+mn-cs"/>
        </a:defRPr>
      </a:lvl1pPr>
      <a:lvl2pPr marL="905256" indent="-301752" algn="l" defTabSz="1207008" rtl="0" eaLnBrk="1" latinLnBrk="0" hangingPunct="1">
        <a:lnSpc>
          <a:spcPct val="90000"/>
        </a:lnSpc>
        <a:spcBef>
          <a:spcPts val="660"/>
        </a:spcBef>
        <a:buFont typeface="Arial" panose="020B0604020202020204" pitchFamily="34" charset="0"/>
        <a:buChar char="•"/>
        <a:defRPr sz="3168" kern="1200">
          <a:solidFill>
            <a:schemeClr val="tx1"/>
          </a:solidFill>
          <a:latin typeface="+mn-lt"/>
          <a:ea typeface="+mn-ea"/>
          <a:cs typeface="+mn-cs"/>
        </a:defRPr>
      </a:lvl2pPr>
      <a:lvl3pPr marL="1508760" indent="-301752" algn="l" defTabSz="1207008" rtl="0" eaLnBrk="1" latinLnBrk="0" hangingPunct="1">
        <a:lnSpc>
          <a:spcPct val="90000"/>
        </a:lnSpc>
        <a:spcBef>
          <a:spcPts val="660"/>
        </a:spcBef>
        <a:buFont typeface="Arial" panose="020B0604020202020204" pitchFamily="34" charset="0"/>
        <a:buChar char="•"/>
        <a:defRPr sz="2640" kern="1200">
          <a:solidFill>
            <a:schemeClr val="tx1"/>
          </a:solidFill>
          <a:latin typeface="+mn-lt"/>
          <a:ea typeface="+mn-ea"/>
          <a:cs typeface="+mn-cs"/>
        </a:defRPr>
      </a:lvl3pPr>
      <a:lvl4pPr marL="2112264" indent="-301752" algn="l" defTabSz="1207008" rtl="0" eaLnBrk="1" latinLnBrk="0" hangingPunct="1">
        <a:lnSpc>
          <a:spcPct val="90000"/>
        </a:lnSpc>
        <a:spcBef>
          <a:spcPts val="660"/>
        </a:spcBef>
        <a:buFont typeface="Arial" panose="020B0604020202020204" pitchFamily="34" charset="0"/>
        <a:buChar char="•"/>
        <a:defRPr sz="2376" kern="1200">
          <a:solidFill>
            <a:schemeClr val="tx1"/>
          </a:solidFill>
          <a:latin typeface="+mn-lt"/>
          <a:ea typeface="+mn-ea"/>
          <a:cs typeface="+mn-cs"/>
        </a:defRPr>
      </a:lvl4pPr>
      <a:lvl5pPr marL="2715768" indent="-301752" algn="l" defTabSz="1207008" rtl="0" eaLnBrk="1" latinLnBrk="0" hangingPunct="1">
        <a:lnSpc>
          <a:spcPct val="90000"/>
        </a:lnSpc>
        <a:spcBef>
          <a:spcPts val="660"/>
        </a:spcBef>
        <a:buFont typeface="Arial" panose="020B0604020202020204" pitchFamily="34" charset="0"/>
        <a:buChar char="•"/>
        <a:defRPr sz="2376" kern="1200">
          <a:solidFill>
            <a:schemeClr val="tx1"/>
          </a:solidFill>
          <a:latin typeface="+mn-lt"/>
          <a:ea typeface="+mn-ea"/>
          <a:cs typeface="+mn-cs"/>
        </a:defRPr>
      </a:lvl5pPr>
      <a:lvl6pPr marL="3319272" indent="-301752" algn="l" defTabSz="1207008" rtl="0" eaLnBrk="1" latinLnBrk="0" hangingPunct="1">
        <a:lnSpc>
          <a:spcPct val="90000"/>
        </a:lnSpc>
        <a:spcBef>
          <a:spcPts val="660"/>
        </a:spcBef>
        <a:buFont typeface="Arial" panose="020B0604020202020204" pitchFamily="34" charset="0"/>
        <a:buChar char="•"/>
        <a:defRPr sz="2376" kern="1200">
          <a:solidFill>
            <a:schemeClr val="tx1"/>
          </a:solidFill>
          <a:latin typeface="+mn-lt"/>
          <a:ea typeface="+mn-ea"/>
          <a:cs typeface="+mn-cs"/>
        </a:defRPr>
      </a:lvl6pPr>
      <a:lvl7pPr marL="3922776" indent="-301752" algn="l" defTabSz="1207008" rtl="0" eaLnBrk="1" latinLnBrk="0" hangingPunct="1">
        <a:lnSpc>
          <a:spcPct val="90000"/>
        </a:lnSpc>
        <a:spcBef>
          <a:spcPts val="660"/>
        </a:spcBef>
        <a:buFont typeface="Arial" panose="020B0604020202020204" pitchFamily="34" charset="0"/>
        <a:buChar char="•"/>
        <a:defRPr sz="2376" kern="1200">
          <a:solidFill>
            <a:schemeClr val="tx1"/>
          </a:solidFill>
          <a:latin typeface="+mn-lt"/>
          <a:ea typeface="+mn-ea"/>
          <a:cs typeface="+mn-cs"/>
        </a:defRPr>
      </a:lvl7pPr>
      <a:lvl8pPr marL="4526280" indent="-301752" algn="l" defTabSz="1207008" rtl="0" eaLnBrk="1" latinLnBrk="0" hangingPunct="1">
        <a:lnSpc>
          <a:spcPct val="90000"/>
        </a:lnSpc>
        <a:spcBef>
          <a:spcPts val="660"/>
        </a:spcBef>
        <a:buFont typeface="Arial" panose="020B0604020202020204" pitchFamily="34" charset="0"/>
        <a:buChar char="•"/>
        <a:defRPr sz="2376" kern="1200">
          <a:solidFill>
            <a:schemeClr val="tx1"/>
          </a:solidFill>
          <a:latin typeface="+mn-lt"/>
          <a:ea typeface="+mn-ea"/>
          <a:cs typeface="+mn-cs"/>
        </a:defRPr>
      </a:lvl8pPr>
      <a:lvl9pPr marL="5129784" indent="-301752" algn="l" defTabSz="1207008" rtl="0" eaLnBrk="1" latinLnBrk="0" hangingPunct="1">
        <a:lnSpc>
          <a:spcPct val="90000"/>
        </a:lnSpc>
        <a:spcBef>
          <a:spcPts val="660"/>
        </a:spcBef>
        <a:buFont typeface="Arial" panose="020B0604020202020204" pitchFamily="34" charset="0"/>
        <a:buChar char="•"/>
        <a:defRPr sz="2376" kern="1200">
          <a:solidFill>
            <a:schemeClr val="tx1"/>
          </a:solidFill>
          <a:latin typeface="+mn-lt"/>
          <a:ea typeface="+mn-ea"/>
          <a:cs typeface="+mn-cs"/>
        </a:defRPr>
      </a:lvl9pPr>
    </p:bodyStyle>
    <p:otherStyle>
      <a:defPPr>
        <a:defRPr lang="en-US"/>
      </a:defPPr>
      <a:lvl1pPr marL="0" algn="l" defTabSz="1207008" rtl="0" eaLnBrk="1" latinLnBrk="0" hangingPunct="1">
        <a:defRPr sz="2376" kern="1200">
          <a:solidFill>
            <a:schemeClr val="tx1"/>
          </a:solidFill>
          <a:latin typeface="+mn-lt"/>
          <a:ea typeface="+mn-ea"/>
          <a:cs typeface="+mn-cs"/>
        </a:defRPr>
      </a:lvl1pPr>
      <a:lvl2pPr marL="603504" algn="l" defTabSz="1207008" rtl="0" eaLnBrk="1" latinLnBrk="0" hangingPunct="1">
        <a:defRPr sz="2376" kern="1200">
          <a:solidFill>
            <a:schemeClr val="tx1"/>
          </a:solidFill>
          <a:latin typeface="+mn-lt"/>
          <a:ea typeface="+mn-ea"/>
          <a:cs typeface="+mn-cs"/>
        </a:defRPr>
      </a:lvl2pPr>
      <a:lvl3pPr marL="1207008" algn="l" defTabSz="1207008" rtl="0" eaLnBrk="1" latinLnBrk="0" hangingPunct="1">
        <a:defRPr sz="2376" kern="1200">
          <a:solidFill>
            <a:schemeClr val="tx1"/>
          </a:solidFill>
          <a:latin typeface="+mn-lt"/>
          <a:ea typeface="+mn-ea"/>
          <a:cs typeface="+mn-cs"/>
        </a:defRPr>
      </a:lvl3pPr>
      <a:lvl4pPr marL="1810512" algn="l" defTabSz="1207008" rtl="0" eaLnBrk="1" latinLnBrk="0" hangingPunct="1">
        <a:defRPr sz="2376" kern="1200">
          <a:solidFill>
            <a:schemeClr val="tx1"/>
          </a:solidFill>
          <a:latin typeface="+mn-lt"/>
          <a:ea typeface="+mn-ea"/>
          <a:cs typeface="+mn-cs"/>
        </a:defRPr>
      </a:lvl4pPr>
      <a:lvl5pPr marL="2414016" algn="l" defTabSz="1207008" rtl="0" eaLnBrk="1" latinLnBrk="0" hangingPunct="1">
        <a:defRPr sz="2376" kern="1200">
          <a:solidFill>
            <a:schemeClr val="tx1"/>
          </a:solidFill>
          <a:latin typeface="+mn-lt"/>
          <a:ea typeface="+mn-ea"/>
          <a:cs typeface="+mn-cs"/>
        </a:defRPr>
      </a:lvl5pPr>
      <a:lvl6pPr marL="3017520" algn="l" defTabSz="1207008" rtl="0" eaLnBrk="1" latinLnBrk="0" hangingPunct="1">
        <a:defRPr sz="2376" kern="1200">
          <a:solidFill>
            <a:schemeClr val="tx1"/>
          </a:solidFill>
          <a:latin typeface="+mn-lt"/>
          <a:ea typeface="+mn-ea"/>
          <a:cs typeface="+mn-cs"/>
        </a:defRPr>
      </a:lvl6pPr>
      <a:lvl7pPr marL="3621024" algn="l" defTabSz="1207008" rtl="0" eaLnBrk="1" latinLnBrk="0" hangingPunct="1">
        <a:defRPr sz="2376" kern="1200">
          <a:solidFill>
            <a:schemeClr val="tx1"/>
          </a:solidFill>
          <a:latin typeface="+mn-lt"/>
          <a:ea typeface="+mn-ea"/>
          <a:cs typeface="+mn-cs"/>
        </a:defRPr>
      </a:lvl7pPr>
      <a:lvl8pPr marL="4224528" algn="l" defTabSz="1207008" rtl="0" eaLnBrk="1" latinLnBrk="0" hangingPunct="1">
        <a:defRPr sz="2376" kern="1200">
          <a:solidFill>
            <a:schemeClr val="tx1"/>
          </a:solidFill>
          <a:latin typeface="+mn-lt"/>
          <a:ea typeface="+mn-ea"/>
          <a:cs typeface="+mn-cs"/>
        </a:defRPr>
      </a:lvl8pPr>
      <a:lvl9pPr marL="4828032" algn="l" defTabSz="1207008" rtl="0" eaLnBrk="1" latinLnBrk="0" hangingPunct="1">
        <a:defRPr sz="2376"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13" Type="http://schemas.openxmlformats.org/officeDocument/2006/relationships/image" Target="../media/image11.png"/><Relationship Id="rId3" Type="http://schemas.microsoft.com/office/2007/relationships/hdphoto" Target="../media/hdphoto1.wdp"/><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jpe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jpeg"/><Relationship Id="rId4" Type="http://schemas.openxmlformats.org/officeDocument/2006/relationships/image" Target="../media/image2.png"/><Relationship Id="rId9" Type="http://schemas.openxmlformats.org/officeDocument/2006/relationships/image" Target="../media/image7.jpeg"/></Relationships>
</file>

<file path=ppt/slides/_rels/slide2.xml.rels><?xml version="1.0" encoding="UTF-8" standalone="yes"?>
<Relationships xmlns="http://schemas.openxmlformats.org/package/2006/relationships"><Relationship Id="rId8" Type="http://schemas.openxmlformats.org/officeDocument/2006/relationships/image" Target="../media/image15.png"/><Relationship Id="rId3" Type="http://schemas.microsoft.com/office/2007/relationships/hdphoto" Target="../media/hdphoto1.wdp"/><Relationship Id="rId7" Type="http://schemas.openxmlformats.org/officeDocument/2006/relationships/image" Target="../media/image14.pn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3.jpeg"/><Relationship Id="rId11" Type="http://schemas.openxmlformats.org/officeDocument/2006/relationships/image" Target="../media/image10.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2.png"/><Relationship Id="rId9" Type="http://schemas.openxmlformats.org/officeDocument/2006/relationships/image" Target="../media/image16.jpeg"/></Relationships>
</file>

<file path=ppt/slides/_rels/slide3.xml.rels><?xml version="1.0" encoding="UTF-8" standalone="yes"?>
<Relationships xmlns="http://schemas.openxmlformats.org/package/2006/relationships"><Relationship Id="rId8" Type="http://schemas.openxmlformats.org/officeDocument/2006/relationships/image" Target="../media/image21.jpeg"/><Relationship Id="rId13" Type="http://schemas.openxmlformats.org/officeDocument/2006/relationships/image" Target="../media/image11.png"/><Relationship Id="rId3" Type="http://schemas.microsoft.com/office/2007/relationships/hdphoto" Target="../media/hdphoto1.wdp"/><Relationship Id="rId7" Type="http://schemas.openxmlformats.org/officeDocument/2006/relationships/image" Target="../media/image20.jpeg"/><Relationship Id="rId12"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9.jpeg"/><Relationship Id="rId11" Type="http://schemas.openxmlformats.org/officeDocument/2006/relationships/image" Target="../media/image24.jpeg"/><Relationship Id="rId5" Type="http://schemas.openxmlformats.org/officeDocument/2006/relationships/image" Target="../media/image18.png"/><Relationship Id="rId10" Type="http://schemas.openxmlformats.org/officeDocument/2006/relationships/image" Target="../media/image23.jpeg"/><Relationship Id="rId4" Type="http://schemas.openxmlformats.org/officeDocument/2006/relationships/image" Target="../media/image2.png"/><Relationship Id="rId9" Type="http://schemas.openxmlformats.org/officeDocument/2006/relationships/image" Target="../media/image22.png"/><Relationship Id="rId14" Type="http://schemas.openxmlformats.org/officeDocument/2006/relationships/image" Target="../media/image25.jpeg"/></Relationships>
</file>

<file path=ppt/slides/_rels/slide4.xml.rels><?xml version="1.0" encoding="UTF-8" standalone="yes"?>
<Relationships xmlns="http://schemas.openxmlformats.org/package/2006/relationships"><Relationship Id="rId8" Type="http://schemas.openxmlformats.org/officeDocument/2006/relationships/image" Target="../media/image29.jpeg"/><Relationship Id="rId3" Type="http://schemas.microsoft.com/office/2007/relationships/hdphoto" Target="../media/hdphoto1.wdp"/><Relationship Id="rId7" Type="http://schemas.openxmlformats.org/officeDocument/2006/relationships/image" Target="../media/image28.jpe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7.jpeg"/><Relationship Id="rId11" Type="http://schemas.openxmlformats.org/officeDocument/2006/relationships/image" Target="../media/image10.png"/><Relationship Id="rId5" Type="http://schemas.openxmlformats.org/officeDocument/2006/relationships/image" Target="../media/image26.png"/><Relationship Id="rId10" Type="http://schemas.openxmlformats.org/officeDocument/2006/relationships/image" Target="../media/image30.jpeg"/><Relationship Id="rId4" Type="http://schemas.openxmlformats.org/officeDocument/2006/relationships/image" Target="../media/image2.png"/><Relationship Id="rId9" Type="http://schemas.openxmlformats.org/officeDocument/2006/relationships/image" Target="../media/image20.jpeg"/></Relationships>
</file>

<file path=ppt/slides/_rels/slide5.xml.rels><?xml version="1.0" encoding="UTF-8" standalone="yes"?>
<Relationships xmlns="http://schemas.openxmlformats.org/package/2006/relationships"><Relationship Id="rId8" Type="http://schemas.openxmlformats.org/officeDocument/2006/relationships/image" Target="../media/image34.jpeg"/><Relationship Id="rId3" Type="http://schemas.microsoft.com/office/2007/relationships/hdphoto" Target="../media/hdphoto1.wdp"/><Relationship Id="rId7" Type="http://schemas.openxmlformats.org/officeDocument/2006/relationships/image" Target="../media/image33.jpeg"/><Relationship Id="rId12" Type="http://schemas.openxmlformats.org/officeDocument/2006/relationships/image" Target="../media/image35.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32.jpeg"/><Relationship Id="rId11" Type="http://schemas.openxmlformats.org/officeDocument/2006/relationships/image" Target="../media/image16.jpeg"/><Relationship Id="rId5" Type="http://schemas.openxmlformats.org/officeDocument/2006/relationships/image" Target="../media/image31.png"/><Relationship Id="rId10" Type="http://schemas.openxmlformats.org/officeDocument/2006/relationships/image" Target="../media/image11.png"/><Relationship Id="rId4" Type="http://schemas.openxmlformats.org/officeDocument/2006/relationships/image" Target="../media/image2.png"/><Relationship Id="rId9"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7C125F-5BED-FC74-6BA4-5DD617189379}"/>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ED473E38-CA2E-D5A8-AFAC-47099921BCC1}"/>
              </a:ext>
            </a:extLst>
          </p:cNvPr>
          <p:cNvPicPr>
            <a:picLocks noChangeAspect="1"/>
          </p:cNvPicPr>
          <p:nvPr/>
        </p:nvPicPr>
        <p:blipFill>
          <a:blip r:embed="rId2">
            <a:clrChange>
              <a:clrFrom>
                <a:srgbClr val="000000">
                  <a:alpha val="0"/>
                </a:srgbClr>
              </a:clrFrom>
              <a:clrTo>
                <a:srgbClr val="000000">
                  <a:alpha val="0"/>
                </a:srgbClr>
              </a:clrTo>
            </a:clrChange>
            <a:alphaModFix amt="35000"/>
            <a:extLst>
              <a:ext uri="{BEBA8EAE-BF5A-486C-A8C5-ECC9F3942E4B}">
                <a14:imgProps xmlns:a14="http://schemas.microsoft.com/office/drawing/2010/main">
                  <a14:imgLayer r:embed="rId3">
                    <a14:imgEffect>
                      <a14:artisticLineDrawing/>
                    </a14:imgEffect>
                  </a14:imgLayer>
                </a14:imgProps>
              </a:ext>
              <a:ext uri="{28A0092B-C50C-407E-A947-70E740481C1C}">
                <a14:useLocalDpi xmlns:a14="http://schemas.microsoft.com/office/drawing/2010/main" val="0"/>
              </a:ext>
            </a:extLst>
          </a:blip>
          <a:srcRect l="10840" r="10004" b="6316"/>
          <a:stretch>
            <a:fillRect/>
          </a:stretch>
        </p:blipFill>
        <p:spPr>
          <a:xfrm>
            <a:off x="358646" y="-1466011"/>
            <a:ext cx="12055125" cy="14267611"/>
          </a:xfrm>
          <a:prstGeom prst="rect">
            <a:avLst/>
          </a:prstGeom>
        </p:spPr>
      </p:pic>
      <p:pic>
        <p:nvPicPr>
          <p:cNvPr id="26" name="Picture 25">
            <a:extLst>
              <a:ext uri="{FF2B5EF4-FFF2-40B4-BE49-F238E27FC236}">
                <a16:creationId xmlns:a16="http://schemas.microsoft.com/office/drawing/2014/main" id="{65C6F778-25F8-F713-F4B1-A4E2A42B938A}"/>
              </a:ext>
            </a:extLst>
          </p:cNvPr>
          <p:cNvPicPr>
            <a:picLocks noChangeAspect="1"/>
          </p:cNvPicPr>
          <p:nvPr/>
        </p:nvPicPr>
        <p:blipFill>
          <a:blip r:embed="rId4"/>
          <a:stretch>
            <a:fillRect/>
          </a:stretch>
        </p:blipFill>
        <p:spPr>
          <a:xfrm>
            <a:off x="-1415530" y="1332916"/>
            <a:ext cx="15603478" cy="11262206"/>
          </a:xfrm>
          <a:prstGeom prst="rect">
            <a:avLst/>
          </a:prstGeom>
        </p:spPr>
      </p:pic>
      <p:sp>
        <p:nvSpPr>
          <p:cNvPr id="28" name="Rectangle 27">
            <a:extLst>
              <a:ext uri="{FF2B5EF4-FFF2-40B4-BE49-F238E27FC236}">
                <a16:creationId xmlns:a16="http://schemas.microsoft.com/office/drawing/2014/main" id="{11AB8B98-856B-16A0-73C8-094505AD16FA}"/>
              </a:ext>
            </a:extLst>
          </p:cNvPr>
          <p:cNvSpPr/>
          <p:nvPr/>
        </p:nvSpPr>
        <p:spPr>
          <a:xfrm>
            <a:off x="358646" y="10630386"/>
            <a:ext cx="2779621" cy="1558288"/>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rtlCol="0" anchor="t"/>
          <a:lstStyle/>
          <a:p>
            <a:pPr algn="ctr"/>
            <a:r>
              <a:rPr lang="en-GB" sz="1050" b="1" u="sng">
                <a:solidFill>
                  <a:schemeClr val="tx1"/>
                </a:solidFill>
                <a:latin typeface="Aptos" panose="020B0004020202020204" pitchFamily="34" charset="0"/>
                <a:cs typeface="Arial" panose="020B0604020202020204" pitchFamily="34" charset="0"/>
              </a:rPr>
              <a:t>Introducing myself</a:t>
            </a:r>
          </a:p>
          <a:p>
            <a:r>
              <a:rPr lang="en-GB" sz="1050">
                <a:solidFill>
                  <a:schemeClr val="tx1"/>
                </a:solidFill>
                <a:latin typeface="Aptos" panose="020B0004020202020204" pitchFamily="34" charset="0"/>
                <a:cs typeface="Arial" panose="020B0604020202020204" pitchFamily="34" charset="0"/>
              </a:rPr>
              <a:t>Learn how to greet people. Give information about myself: describe my personality, say my name&amp; age. Talk about family members</a:t>
            </a:r>
          </a:p>
          <a:p>
            <a:r>
              <a:rPr lang="en-GB" sz="1050">
                <a:solidFill>
                  <a:schemeClr val="tx1"/>
                </a:solidFill>
                <a:latin typeface="Aptos" panose="020B0004020202020204" pitchFamily="34" charset="0"/>
                <a:cs typeface="Arial" panose="020B0604020202020204" pitchFamily="34" charset="0"/>
              </a:rPr>
              <a:t>Learn pronunciation of Spanish letters and sounds</a:t>
            </a:r>
          </a:p>
          <a:p>
            <a:r>
              <a:rPr lang="en-GB" sz="1050" b="1">
                <a:solidFill>
                  <a:schemeClr val="tx1"/>
                </a:solidFill>
                <a:latin typeface="Aptos" panose="020B0004020202020204" pitchFamily="34" charset="0"/>
                <a:cs typeface="Arial" panose="020B0604020202020204" pitchFamily="34" charset="0"/>
              </a:rPr>
              <a:t>Grammar: </a:t>
            </a:r>
            <a:r>
              <a:rPr lang="en-GB" sz="1050">
                <a:solidFill>
                  <a:schemeClr val="tx1"/>
                </a:solidFill>
                <a:latin typeface="Aptos" panose="020B0004020202020204" pitchFamily="34" charset="0"/>
                <a:cs typeface="Arial" panose="020B0604020202020204" pitchFamily="34" charset="0"/>
              </a:rPr>
              <a:t>learning about Spanish adjectives: masculine/ feminine. Verbs:         I am; you are; he/ she is. I have; he/she has.</a:t>
            </a:r>
          </a:p>
        </p:txBody>
      </p:sp>
      <p:sp>
        <p:nvSpPr>
          <p:cNvPr id="29" name="Rectangle 28">
            <a:extLst>
              <a:ext uri="{FF2B5EF4-FFF2-40B4-BE49-F238E27FC236}">
                <a16:creationId xmlns:a16="http://schemas.microsoft.com/office/drawing/2014/main" id="{2EA08868-6440-011E-F3F8-CEBA63EA20A2}"/>
              </a:ext>
            </a:extLst>
          </p:cNvPr>
          <p:cNvSpPr/>
          <p:nvPr/>
        </p:nvSpPr>
        <p:spPr>
          <a:xfrm>
            <a:off x="1282749" y="8170810"/>
            <a:ext cx="2567356" cy="1386307"/>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lIns="91440" tIns="45720" rIns="91440" bIns="45720" rtlCol="0" anchor="t"/>
          <a:lstStyle/>
          <a:p>
            <a:pPr algn="ctr"/>
            <a:r>
              <a:rPr lang="en-GB" sz="1050" b="1" u="sng">
                <a:solidFill>
                  <a:schemeClr val="tx1"/>
                </a:solidFill>
                <a:latin typeface="Aptos" panose="020B0004020202020204" pitchFamily="34" charset="0"/>
                <a:cs typeface="Arial" panose="020B0604020202020204" pitchFamily="34" charset="0"/>
              </a:rPr>
              <a:t>Continuation Free Time:</a:t>
            </a:r>
          </a:p>
          <a:p>
            <a:pPr lvl="0"/>
            <a:r>
              <a:rPr lang="en-GB" sz="1050">
                <a:solidFill>
                  <a:schemeClr val="tx1"/>
                </a:solidFill>
                <a:latin typeface="Aptos"/>
                <a:cs typeface="Arial"/>
              </a:rPr>
              <a:t>Say w</a:t>
            </a:r>
            <a:r>
              <a:rPr lang="en-GB" sz="1050">
                <a:latin typeface="Aptos"/>
                <a:cs typeface="Arial"/>
              </a:rPr>
              <a:t>hat you do in your free time and when.  Express opinions on free time activities.</a:t>
            </a:r>
          </a:p>
          <a:p>
            <a:r>
              <a:rPr lang="en-GB" sz="1050" b="1">
                <a:solidFill>
                  <a:schemeClr val="tx1"/>
                </a:solidFill>
                <a:latin typeface="Aptos" panose="020B0004020202020204" pitchFamily="34" charset="0"/>
                <a:cs typeface="Arial" panose="020B0604020202020204" pitchFamily="34" charset="0"/>
              </a:rPr>
              <a:t>Grammar: </a:t>
            </a:r>
            <a:r>
              <a:rPr lang="en-GB" sz="1050">
                <a:solidFill>
                  <a:schemeClr val="tx1"/>
                </a:solidFill>
                <a:latin typeface="Aptos" panose="020B0004020202020204" pitchFamily="34" charset="0"/>
                <a:cs typeface="Arial" panose="020B0604020202020204" pitchFamily="34" charset="0"/>
              </a:rPr>
              <a:t>verbs in the present to say what activities/ sports you do. Use opinions correctly.  Longer sentences using connectives and time expressions.</a:t>
            </a:r>
          </a:p>
        </p:txBody>
      </p:sp>
      <p:sp>
        <p:nvSpPr>
          <p:cNvPr id="30" name="Rectangle 29">
            <a:extLst>
              <a:ext uri="{FF2B5EF4-FFF2-40B4-BE49-F238E27FC236}">
                <a16:creationId xmlns:a16="http://schemas.microsoft.com/office/drawing/2014/main" id="{7C28CA68-B89D-C11D-8E31-D513484693F4}"/>
              </a:ext>
            </a:extLst>
          </p:cNvPr>
          <p:cNvSpPr/>
          <p:nvPr/>
        </p:nvSpPr>
        <p:spPr>
          <a:xfrm>
            <a:off x="6912590" y="9131570"/>
            <a:ext cx="2779620" cy="1506029"/>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rtlCol="0" anchor="t"/>
          <a:lstStyle/>
          <a:p>
            <a:pPr algn="ctr"/>
            <a:r>
              <a:rPr lang="en-GB" sz="1050" b="1" u="sng">
                <a:solidFill>
                  <a:schemeClr val="tx1"/>
                </a:solidFill>
                <a:latin typeface="Aptos" panose="020B0004020202020204" pitchFamily="34" charset="0"/>
                <a:cs typeface="Arial" panose="020B0604020202020204" pitchFamily="34" charset="0"/>
              </a:rPr>
              <a:t>Free Time:</a:t>
            </a:r>
          </a:p>
          <a:p>
            <a:pPr lvl="0"/>
            <a:r>
              <a:rPr lang="en-GB" sz="1050">
                <a:solidFill>
                  <a:schemeClr val="tx1"/>
                </a:solidFill>
                <a:latin typeface="Aptos" panose="020B0004020202020204" pitchFamily="34" charset="0"/>
                <a:cs typeface="Arial" panose="020B0604020202020204" pitchFamily="34" charset="0"/>
              </a:rPr>
              <a:t>Re-cap and practise previous learning.</a:t>
            </a:r>
          </a:p>
          <a:p>
            <a:pPr lvl="0"/>
            <a:r>
              <a:rPr lang="en-GB" sz="1050">
                <a:solidFill>
                  <a:schemeClr val="tx1"/>
                </a:solidFill>
                <a:latin typeface="Aptos" panose="020B0004020202020204" pitchFamily="34" charset="0"/>
                <a:cs typeface="Arial" panose="020B0604020202020204" pitchFamily="34" charset="0"/>
              </a:rPr>
              <a:t>Say w</a:t>
            </a:r>
            <a:r>
              <a:rPr lang="en-GB" sz="1050">
                <a:latin typeface="Aptos" panose="020B0004020202020204" pitchFamily="34" charset="0"/>
                <a:cs typeface="Arial" panose="020B0604020202020204" pitchFamily="34" charset="0"/>
              </a:rPr>
              <a:t>hat you do in your free time and when.  Express opinions on free time activities.</a:t>
            </a:r>
          </a:p>
          <a:p>
            <a:r>
              <a:rPr lang="en-GB" sz="1050" b="1">
                <a:solidFill>
                  <a:schemeClr val="tx1"/>
                </a:solidFill>
                <a:latin typeface="Aptos" panose="020B0004020202020204" pitchFamily="34" charset="0"/>
                <a:cs typeface="Arial" panose="020B0604020202020204" pitchFamily="34" charset="0"/>
              </a:rPr>
              <a:t>Grammar: </a:t>
            </a:r>
            <a:r>
              <a:rPr lang="en-GB" sz="1050">
                <a:solidFill>
                  <a:schemeClr val="tx1"/>
                </a:solidFill>
                <a:latin typeface="Aptos" panose="020B0004020202020204" pitchFamily="34" charset="0"/>
                <a:cs typeface="Arial" panose="020B0604020202020204" pitchFamily="34" charset="0"/>
              </a:rPr>
              <a:t>verbs in the present to say what activities/ sports you do. Use opinions correctly.  Longer sentences using connectives and time expressions.</a:t>
            </a:r>
          </a:p>
        </p:txBody>
      </p:sp>
      <p:sp>
        <p:nvSpPr>
          <p:cNvPr id="31" name="Rectangle 30">
            <a:extLst>
              <a:ext uri="{FF2B5EF4-FFF2-40B4-BE49-F238E27FC236}">
                <a16:creationId xmlns:a16="http://schemas.microsoft.com/office/drawing/2014/main" id="{2203F00E-9943-C3D3-001C-3CB13AEEF274}"/>
              </a:ext>
            </a:extLst>
          </p:cNvPr>
          <p:cNvSpPr/>
          <p:nvPr/>
        </p:nvSpPr>
        <p:spPr>
          <a:xfrm>
            <a:off x="6980705" y="6904230"/>
            <a:ext cx="3000374" cy="1312639"/>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lIns="91440" tIns="45720" rIns="91440" bIns="45720" rtlCol="0" anchor="t"/>
          <a:lstStyle/>
          <a:p>
            <a:pPr algn="ctr"/>
            <a:r>
              <a:rPr lang="en-GB" sz="1050" b="1" u="sng">
                <a:solidFill>
                  <a:schemeClr val="tx1"/>
                </a:solidFill>
                <a:latin typeface="Aptos" panose="020B0004020202020204" pitchFamily="34" charset="0"/>
                <a:cs typeface="Arial" panose="020B0604020202020204" pitchFamily="34" charset="0"/>
              </a:rPr>
              <a:t>My school</a:t>
            </a:r>
          </a:p>
          <a:p>
            <a:pPr lvl="0"/>
            <a:r>
              <a:rPr lang="en-GB" sz="1050">
                <a:latin typeface="Aptos" panose="020B0004020202020204" pitchFamily="34" charset="0"/>
                <a:cs typeface="Arial" panose="020B0604020202020204" pitchFamily="34" charset="0"/>
              </a:rPr>
              <a:t>Explain which subjects you study</a:t>
            </a:r>
            <a:endParaRPr lang="en-US" sz="1050">
              <a:latin typeface="Aptos" panose="020B0004020202020204" pitchFamily="34" charset="0"/>
              <a:cs typeface="Arial" panose="020B0604020202020204" pitchFamily="34" charset="0"/>
            </a:endParaRPr>
          </a:p>
          <a:p>
            <a:pPr lvl="0"/>
            <a:r>
              <a:rPr lang="en-GB" sz="1050">
                <a:latin typeface="Aptos"/>
                <a:cs typeface="Arial"/>
              </a:rPr>
              <a:t>Give opinions about school subjects and teachers</a:t>
            </a:r>
            <a:r>
              <a:rPr lang="en-US" sz="1050">
                <a:latin typeface="Aptos"/>
                <a:cs typeface="Arial"/>
              </a:rPr>
              <a:t>. </a:t>
            </a:r>
            <a:r>
              <a:rPr lang="en-GB" sz="1050">
                <a:latin typeface="Aptos"/>
                <a:cs typeface="Arial"/>
              </a:rPr>
              <a:t>Describe your school facilities.</a:t>
            </a:r>
            <a:endParaRPr lang="en-GB" sz="1050">
              <a:latin typeface="Aptos" panose="020B0004020202020204" pitchFamily="34" charset="0"/>
              <a:cs typeface="Arial" panose="020B0604020202020204" pitchFamily="34" charset="0"/>
            </a:endParaRPr>
          </a:p>
          <a:p>
            <a:pPr lvl="0"/>
            <a:r>
              <a:rPr lang="en-GB" sz="1050" b="1">
                <a:latin typeface="Aptos"/>
                <a:cs typeface="Arial"/>
              </a:rPr>
              <a:t>Grammar: </a:t>
            </a:r>
            <a:r>
              <a:rPr lang="en-GB" sz="1050">
                <a:latin typeface="Aptos"/>
                <a:cs typeface="Arial"/>
              </a:rPr>
              <a:t>learn verbs in the present: e.g. I study; I eat; I talk, I drink and also use “hay + un/</a:t>
            </a:r>
            <a:r>
              <a:rPr lang="en-GB" sz="1050" err="1">
                <a:latin typeface="Aptos"/>
                <a:cs typeface="Arial"/>
              </a:rPr>
              <a:t>una</a:t>
            </a:r>
            <a:r>
              <a:rPr lang="en-GB" sz="1050">
                <a:latin typeface="Aptos"/>
                <a:cs typeface="Arial"/>
              </a:rPr>
              <a:t>= there is/ are.</a:t>
            </a:r>
          </a:p>
        </p:txBody>
      </p:sp>
      <p:sp>
        <p:nvSpPr>
          <p:cNvPr id="32" name="Rectangle 31">
            <a:extLst>
              <a:ext uri="{FF2B5EF4-FFF2-40B4-BE49-F238E27FC236}">
                <a16:creationId xmlns:a16="http://schemas.microsoft.com/office/drawing/2014/main" id="{BCB88949-95CD-03BB-F67E-B2F9FD37207C}"/>
              </a:ext>
            </a:extLst>
          </p:cNvPr>
          <p:cNvSpPr/>
          <p:nvPr/>
        </p:nvSpPr>
        <p:spPr>
          <a:xfrm>
            <a:off x="2480446" y="5250101"/>
            <a:ext cx="3000374" cy="1687123"/>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rtlCol="0" anchor="t"/>
          <a:lstStyle/>
          <a:p>
            <a:pPr algn="ctr"/>
            <a:r>
              <a:rPr lang="en-GB" sz="1050" b="1" u="sng">
                <a:solidFill>
                  <a:schemeClr val="tx1"/>
                </a:solidFill>
                <a:latin typeface="Aptos" panose="020B0004020202020204" pitchFamily="34" charset="0"/>
                <a:cs typeface="Arial" panose="020B0604020202020204" pitchFamily="34" charset="0"/>
              </a:rPr>
              <a:t>My family &amp; friends </a:t>
            </a:r>
          </a:p>
          <a:p>
            <a:r>
              <a:rPr lang="en-GB" sz="1050">
                <a:latin typeface="Aptos" panose="020B0004020202020204" pitchFamily="34" charset="0"/>
                <a:cs typeface="Arial" panose="020B0604020202020204" pitchFamily="34" charset="0"/>
              </a:rPr>
              <a:t>Describing your family</a:t>
            </a:r>
            <a:r>
              <a:rPr lang="en-US" sz="1050">
                <a:latin typeface="Aptos" panose="020B0004020202020204" pitchFamily="34" charset="0"/>
                <a:cs typeface="Arial" panose="020B0604020202020204" pitchFamily="34" charset="0"/>
              </a:rPr>
              <a:t>. </a:t>
            </a:r>
            <a:r>
              <a:rPr lang="en-GB" sz="1050">
                <a:latin typeface="Aptos" panose="020B0004020202020204" pitchFamily="34" charset="0"/>
                <a:cs typeface="Arial" panose="020B0604020202020204" pitchFamily="34" charset="0"/>
              </a:rPr>
              <a:t>Describing yourself  and other physically : hair and eyes</a:t>
            </a:r>
            <a:r>
              <a:rPr lang="en-US" sz="1050">
                <a:latin typeface="Aptos" panose="020B0004020202020204" pitchFamily="34" charset="0"/>
                <a:cs typeface="Arial" panose="020B0604020202020204" pitchFamily="34" charset="0"/>
              </a:rPr>
              <a:t>, and character. </a:t>
            </a:r>
            <a:r>
              <a:rPr lang="en-GB" sz="1050">
                <a:latin typeface="Aptos" panose="020B0004020202020204" pitchFamily="34" charset="0"/>
                <a:cs typeface="Arial" panose="020B0604020202020204" pitchFamily="34" charset="0"/>
              </a:rPr>
              <a:t>Describing where you live.</a:t>
            </a:r>
          </a:p>
          <a:p>
            <a:r>
              <a:rPr lang="en-GB" sz="1100" b="1">
                <a:solidFill>
                  <a:schemeClr val="tx1"/>
                </a:solidFill>
                <a:latin typeface="Aptos" panose="020B0004020202020204" pitchFamily="34" charset="0"/>
              </a:rPr>
              <a:t>Grammar</a:t>
            </a:r>
            <a:r>
              <a:rPr lang="en-GB" sz="1050" b="1">
                <a:solidFill>
                  <a:schemeClr val="tx1"/>
                </a:solidFill>
                <a:latin typeface="Aptos" panose="020B0004020202020204" pitchFamily="34" charset="0"/>
              </a:rPr>
              <a:t>: </a:t>
            </a:r>
            <a:r>
              <a:rPr lang="en-GB" sz="1050">
                <a:solidFill>
                  <a:schemeClr val="tx1"/>
                </a:solidFill>
                <a:latin typeface="Aptos" panose="020B0004020202020204" pitchFamily="34" charset="0"/>
              </a:rPr>
              <a:t>Learn</a:t>
            </a:r>
            <a:r>
              <a:rPr lang="en-GB" sz="1050" b="1">
                <a:solidFill>
                  <a:schemeClr val="tx1"/>
                </a:solidFill>
                <a:latin typeface="Aptos" panose="020B0004020202020204" pitchFamily="34" charset="0"/>
              </a:rPr>
              <a:t> </a:t>
            </a:r>
            <a:r>
              <a:rPr lang="fr-FR" sz="1050">
                <a:latin typeface="Aptos" panose="020B0004020202020204" pitchFamily="34" charset="0"/>
                <a:cs typeface="Arial" panose="020B0604020202020204" pitchFamily="34" charset="0"/>
              </a:rPr>
              <a:t>Possessive adjectives: mi/tu, </a:t>
            </a:r>
            <a:r>
              <a:rPr lang="fr-FR" sz="1050" err="1">
                <a:latin typeface="Aptos" panose="020B0004020202020204" pitchFamily="34" charset="0"/>
                <a:cs typeface="Arial" panose="020B0604020202020204" pitchFamily="34" charset="0"/>
              </a:rPr>
              <a:t>etc</a:t>
            </a:r>
            <a:r>
              <a:rPr lang="fr-FR" sz="1050">
                <a:latin typeface="Aptos" panose="020B0004020202020204" pitchFamily="34" charset="0"/>
                <a:cs typeface="Arial" panose="020B0604020202020204" pitchFamily="34" charset="0"/>
              </a:rPr>
              <a:t> = </a:t>
            </a:r>
            <a:r>
              <a:rPr lang="fr-FR" sz="1050" err="1">
                <a:latin typeface="Aptos" panose="020B0004020202020204" pitchFamily="34" charset="0"/>
                <a:cs typeface="Arial" panose="020B0604020202020204" pitchFamily="34" charset="0"/>
              </a:rPr>
              <a:t>my</a:t>
            </a:r>
            <a:r>
              <a:rPr lang="fr-FR" sz="1050">
                <a:latin typeface="Aptos" panose="020B0004020202020204" pitchFamily="34" charset="0"/>
                <a:cs typeface="Arial" panose="020B0604020202020204" pitchFamily="34" charset="0"/>
              </a:rPr>
              <a:t>, </a:t>
            </a:r>
            <a:r>
              <a:rPr lang="fr-FR" sz="1050" err="1">
                <a:latin typeface="Aptos" panose="020B0004020202020204" pitchFamily="34" charset="0"/>
                <a:cs typeface="Arial" panose="020B0604020202020204" pitchFamily="34" charset="0"/>
              </a:rPr>
              <a:t>yours</a:t>
            </a:r>
            <a:r>
              <a:rPr lang="fr-FR" sz="1050">
                <a:latin typeface="Aptos" panose="020B0004020202020204" pitchFamily="34" charset="0"/>
                <a:cs typeface="Arial" panose="020B0604020202020204" pitchFamily="34" charset="0"/>
              </a:rPr>
              <a:t>, </a:t>
            </a:r>
            <a:r>
              <a:rPr lang="fr-FR" sz="1050" err="1">
                <a:latin typeface="Aptos" panose="020B0004020202020204" pitchFamily="34" charset="0"/>
                <a:cs typeface="Arial" panose="020B0604020202020204" pitchFamily="34" charset="0"/>
              </a:rPr>
              <a:t>etc</a:t>
            </a:r>
            <a:r>
              <a:rPr lang="en-US" sz="1050">
                <a:latin typeface="Aptos" panose="020B0004020202020204" pitchFamily="34" charset="0"/>
                <a:cs typeface="Arial" panose="020B0604020202020204" pitchFamily="34" charset="0"/>
              </a:rPr>
              <a:t>. </a:t>
            </a:r>
            <a:r>
              <a:rPr lang="en-GB" sz="1050">
                <a:latin typeface="Aptos" panose="020B0004020202020204" pitchFamily="34" charset="0"/>
                <a:cs typeface="Arial" panose="020B0604020202020204" pitchFamily="34" charset="0"/>
              </a:rPr>
              <a:t>Numbers 20-100. </a:t>
            </a:r>
            <a:r>
              <a:rPr lang="fr-FR" sz="1050" err="1">
                <a:latin typeface="Aptos" panose="020B0004020202020204" pitchFamily="34" charset="0"/>
                <a:cs typeface="Arial" panose="020B0604020202020204" pitchFamily="34" charset="0"/>
              </a:rPr>
              <a:t>Present</a:t>
            </a:r>
            <a:r>
              <a:rPr lang="fr-FR" sz="1050">
                <a:latin typeface="Aptos" panose="020B0004020202020204" pitchFamily="34" charset="0"/>
                <a:cs typeface="Arial" panose="020B0604020202020204" pitchFamily="34" charset="0"/>
              </a:rPr>
              <a:t> </a:t>
            </a:r>
            <a:r>
              <a:rPr lang="fr-FR" sz="1050" err="1">
                <a:latin typeface="Aptos" panose="020B0004020202020204" pitchFamily="34" charset="0"/>
                <a:cs typeface="Arial" panose="020B0604020202020204" pitchFamily="34" charset="0"/>
              </a:rPr>
              <a:t>tense</a:t>
            </a:r>
            <a:r>
              <a:rPr lang="fr-FR" sz="1050">
                <a:latin typeface="Aptos" panose="020B0004020202020204" pitchFamily="34" charset="0"/>
                <a:cs typeface="Arial" panose="020B0604020202020204" pitchFamily="34" charset="0"/>
              </a:rPr>
              <a:t> </a:t>
            </a:r>
            <a:r>
              <a:rPr lang="fr-FR" sz="1050" err="1">
                <a:latin typeface="Aptos" panose="020B0004020202020204" pitchFamily="34" charset="0"/>
                <a:cs typeface="Arial" panose="020B0604020202020204" pitchFamily="34" charset="0"/>
              </a:rPr>
              <a:t>verbs</a:t>
            </a:r>
            <a:r>
              <a:rPr lang="fr-FR" sz="1050">
                <a:latin typeface="Aptos" panose="020B0004020202020204" pitchFamily="34" charset="0"/>
                <a:cs typeface="Arial" panose="020B0604020202020204" pitchFamily="34" charset="0"/>
              </a:rPr>
              <a:t> “</a:t>
            </a:r>
            <a:r>
              <a:rPr lang="fr-FR" sz="1050" err="1">
                <a:latin typeface="Aptos" panose="020B0004020202020204" pitchFamily="34" charset="0"/>
                <a:cs typeface="Arial" panose="020B0604020202020204" pitchFamily="34" charset="0"/>
              </a:rPr>
              <a:t>ser</a:t>
            </a:r>
            <a:r>
              <a:rPr lang="fr-FR" sz="1050">
                <a:latin typeface="Aptos" panose="020B0004020202020204" pitchFamily="34" charset="0"/>
                <a:cs typeface="Arial" panose="020B0604020202020204" pitchFamily="34" charset="0"/>
              </a:rPr>
              <a:t>” (to </a:t>
            </a:r>
            <a:r>
              <a:rPr lang="fr-FR" sz="1050" err="1">
                <a:latin typeface="Aptos" panose="020B0004020202020204" pitchFamily="34" charset="0"/>
                <a:cs typeface="Arial" panose="020B0604020202020204" pitchFamily="34" charset="0"/>
              </a:rPr>
              <a:t>be</a:t>
            </a:r>
            <a:r>
              <a:rPr lang="fr-FR" sz="1050">
                <a:latin typeface="Aptos" panose="020B0004020202020204" pitchFamily="34" charset="0"/>
                <a:cs typeface="Arial" panose="020B0604020202020204" pitchFamily="34" charset="0"/>
              </a:rPr>
              <a:t>) and « </a:t>
            </a:r>
            <a:r>
              <a:rPr lang="fr-FR" sz="1050" err="1">
                <a:latin typeface="Aptos" panose="020B0004020202020204" pitchFamily="34" charset="0"/>
                <a:cs typeface="Arial" panose="020B0604020202020204" pitchFamily="34" charset="0"/>
              </a:rPr>
              <a:t>tener</a:t>
            </a:r>
            <a:r>
              <a:rPr lang="fr-FR" sz="1050">
                <a:latin typeface="Aptos" panose="020B0004020202020204" pitchFamily="34" charset="0"/>
                <a:cs typeface="Arial" panose="020B0604020202020204" pitchFamily="34" charset="0"/>
              </a:rPr>
              <a:t> » (to have)</a:t>
            </a:r>
            <a:r>
              <a:rPr lang="en-US" sz="1050">
                <a:latin typeface="Aptos" panose="020B0004020202020204" pitchFamily="34" charset="0"/>
                <a:cs typeface="Arial" panose="020B0604020202020204" pitchFamily="34" charset="0"/>
              </a:rPr>
              <a:t>. Using </a:t>
            </a:r>
            <a:r>
              <a:rPr lang="en-US" sz="1050" err="1">
                <a:latin typeface="Aptos" panose="020B0004020202020204" pitchFamily="34" charset="0"/>
                <a:cs typeface="Arial" panose="020B0604020202020204" pitchFamily="34" charset="0"/>
              </a:rPr>
              <a:t>i</a:t>
            </a:r>
            <a:r>
              <a:rPr lang="fr-FR" sz="1050" err="1">
                <a:latin typeface="Aptos" panose="020B0004020202020204" pitchFamily="34" charset="0"/>
                <a:cs typeface="Arial" panose="020B0604020202020204" pitchFamily="34" charset="0"/>
              </a:rPr>
              <a:t>ntesifiers</a:t>
            </a:r>
            <a:r>
              <a:rPr lang="fr-FR" sz="1050">
                <a:latin typeface="Aptos" panose="020B0004020202020204" pitchFamily="34" charset="0"/>
                <a:cs typeface="Arial" panose="020B0604020202020204" pitchFamily="34" charset="0"/>
              </a:rPr>
              <a:t> : « </a:t>
            </a:r>
            <a:r>
              <a:rPr lang="fr-FR" sz="1050" err="1">
                <a:latin typeface="Aptos" panose="020B0004020202020204" pitchFamily="34" charset="0"/>
                <a:cs typeface="Arial" panose="020B0604020202020204" pitchFamily="34" charset="0"/>
              </a:rPr>
              <a:t>muy</a:t>
            </a:r>
            <a:r>
              <a:rPr lang="fr-FR" sz="1050">
                <a:latin typeface="Aptos" panose="020B0004020202020204" pitchFamily="34" charset="0"/>
                <a:cs typeface="Arial" panose="020B0604020202020204" pitchFamily="34" charset="0"/>
              </a:rPr>
              <a:t> (</a:t>
            </a:r>
            <a:r>
              <a:rPr lang="fr-FR" sz="1050" err="1">
                <a:latin typeface="Aptos" panose="020B0004020202020204" pitchFamily="34" charset="0"/>
                <a:cs typeface="Arial" panose="020B0604020202020204" pitchFamily="34" charset="0"/>
              </a:rPr>
              <a:t>very</a:t>
            </a:r>
            <a:r>
              <a:rPr lang="fr-FR" sz="1050">
                <a:latin typeface="Aptos" panose="020B0004020202020204" pitchFamily="34" charset="0"/>
                <a:cs typeface="Arial" panose="020B0604020202020204" pitchFamily="34" charset="0"/>
              </a:rPr>
              <a:t>) ; bastante (</a:t>
            </a:r>
            <a:r>
              <a:rPr lang="fr-FR" sz="1050" err="1">
                <a:latin typeface="Aptos" panose="020B0004020202020204" pitchFamily="34" charset="0"/>
                <a:cs typeface="Arial" panose="020B0604020202020204" pitchFamily="34" charset="0"/>
              </a:rPr>
              <a:t>quite</a:t>
            </a:r>
            <a:r>
              <a:rPr lang="fr-FR" sz="1050">
                <a:latin typeface="Aptos" panose="020B0004020202020204" pitchFamily="34" charset="0"/>
                <a:cs typeface="Arial" panose="020B0604020202020204" pitchFamily="34" charset="0"/>
              </a:rPr>
              <a:t>) and un poco (a bit)  </a:t>
            </a:r>
            <a:r>
              <a:rPr lang="fr-FR" sz="1050" err="1">
                <a:latin typeface="Aptos" panose="020B0004020202020204" pitchFamily="34" charset="0"/>
                <a:cs typeface="Arial" panose="020B0604020202020204" pitchFamily="34" charset="0"/>
              </a:rPr>
              <a:t>when</a:t>
            </a:r>
            <a:r>
              <a:rPr lang="fr-FR" sz="1050">
                <a:latin typeface="Aptos" panose="020B0004020202020204" pitchFamily="34" charset="0"/>
                <a:cs typeface="Arial" panose="020B0604020202020204" pitchFamily="34" charset="0"/>
              </a:rPr>
              <a:t> </a:t>
            </a:r>
            <a:r>
              <a:rPr lang="fr-FR" sz="1050" err="1">
                <a:latin typeface="Aptos" panose="020B0004020202020204" pitchFamily="34" charset="0"/>
                <a:cs typeface="Arial" panose="020B0604020202020204" pitchFamily="34" charset="0"/>
              </a:rPr>
              <a:t>writing</a:t>
            </a:r>
            <a:r>
              <a:rPr lang="fr-FR" sz="1050">
                <a:latin typeface="Aptos" panose="020B0004020202020204" pitchFamily="34" charset="0"/>
                <a:cs typeface="Arial" panose="020B0604020202020204" pitchFamily="34" charset="0"/>
              </a:rPr>
              <a:t> sentences.</a:t>
            </a:r>
          </a:p>
        </p:txBody>
      </p:sp>
      <p:sp>
        <p:nvSpPr>
          <p:cNvPr id="33" name="Rectangle 32">
            <a:extLst>
              <a:ext uri="{FF2B5EF4-FFF2-40B4-BE49-F238E27FC236}">
                <a16:creationId xmlns:a16="http://schemas.microsoft.com/office/drawing/2014/main" id="{BC2930F0-C5E1-38B3-476C-FCABFEEBCA0C}"/>
              </a:ext>
            </a:extLst>
          </p:cNvPr>
          <p:cNvSpPr/>
          <p:nvPr/>
        </p:nvSpPr>
        <p:spPr>
          <a:xfrm>
            <a:off x="7602289" y="4697944"/>
            <a:ext cx="3178005" cy="1687123"/>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rtlCol="0" anchor="t"/>
          <a:lstStyle/>
          <a:p>
            <a:pPr algn="ctr"/>
            <a:r>
              <a:rPr lang="en-GB" sz="1050" b="1" u="sng">
                <a:solidFill>
                  <a:schemeClr val="tx1"/>
                </a:solidFill>
                <a:latin typeface="Aptos" panose="020B0004020202020204" pitchFamily="34" charset="0"/>
                <a:cs typeface="Arial" panose="020B0604020202020204" pitchFamily="34" charset="0"/>
              </a:rPr>
              <a:t>Continuation My family &amp; friends </a:t>
            </a:r>
          </a:p>
          <a:p>
            <a:r>
              <a:rPr lang="en-GB" sz="1050">
                <a:latin typeface="Aptos" panose="020B0004020202020204" pitchFamily="34" charset="0"/>
                <a:cs typeface="Arial" panose="020B0604020202020204" pitchFamily="34" charset="0"/>
              </a:rPr>
              <a:t>Describing your family</a:t>
            </a:r>
            <a:r>
              <a:rPr lang="en-US" sz="1050">
                <a:latin typeface="Aptos" panose="020B0004020202020204" pitchFamily="34" charset="0"/>
                <a:cs typeface="Arial" panose="020B0604020202020204" pitchFamily="34" charset="0"/>
              </a:rPr>
              <a:t>. </a:t>
            </a:r>
            <a:r>
              <a:rPr lang="en-GB" sz="1050">
                <a:latin typeface="Aptos" panose="020B0004020202020204" pitchFamily="34" charset="0"/>
                <a:cs typeface="Arial" panose="020B0604020202020204" pitchFamily="34" charset="0"/>
              </a:rPr>
              <a:t>Describing yourself  and other physically : hair and eyes</a:t>
            </a:r>
            <a:r>
              <a:rPr lang="en-US" sz="1050">
                <a:latin typeface="Aptos" panose="020B0004020202020204" pitchFamily="34" charset="0"/>
                <a:cs typeface="Arial" panose="020B0604020202020204" pitchFamily="34" charset="0"/>
              </a:rPr>
              <a:t>, and character. </a:t>
            </a:r>
            <a:r>
              <a:rPr lang="en-GB" sz="1050">
                <a:latin typeface="Aptos" panose="020B0004020202020204" pitchFamily="34" charset="0"/>
                <a:cs typeface="Arial" panose="020B0604020202020204" pitchFamily="34" charset="0"/>
              </a:rPr>
              <a:t>Describing where you live.</a:t>
            </a:r>
          </a:p>
          <a:p>
            <a:r>
              <a:rPr lang="en-GB" sz="1100" b="1">
                <a:solidFill>
                  <a:schemeClr val="tx1"/>
                </a:solidFill>
                <a:latin typeface="Aptos" panose="020B0004020202020204" pitchFamily="34" charset="0"/>
              </a:rPr>
              <a:t>Grammar</a:t>
            </a:r>
            <a:r>
              <a:rPr lang="en-GB" sz="1050" b="1">
                <a:solidFill>
                  <a:schemeClr val="tx1"/>
                </a:solidFill>
                <a:latin typeface="Aptos" panose="020B0004020202020204" pitchFamily="34" charset="0"/>
              </a:rPr>
              <a:t>: </a:t>
            </a:r>
            <a:r>
              <a:rPr lang="en-GB" sz="1050">
                <a:solidFill>
                  <a:schemeClr val="tx1"/>
                </a:solidFill>
                <a:latin typeface="Aptos" panose="020B0004020202020204" pitchFamily="34" charset="0"/>
              </a:rPr>
              <a:t>Learn</a:t>
            </a:r>
            <a:r>
              <a:rPr lang="en-GB" sz="1050" b="1">
                <a:solidFill>
                  <a:schemeClr val="tx1"/>
                </a:solidFill>
                <a:latin typeface="Aptos" panose="020B0004020202020204" pitchFamily="34" charset="0"/>
              </a:rPr>
              <a:t> </a:t>
            </a:r>
            <a:r>
              <a:rPr lang="fr-FR" sz="1050">
                <a:latin typeface="Aptos" panose="020B0004020202020204" pitchFamily="34" charset="0"/>
                <a:cs typeface="Arial" panose="020B0604020202020204" pitchFamily="34" charset="0"/>
              </a:rPr>
              <a:t>Possessive adjectives: mi/tu, </a:t>
            </a:r>
            <a:r>
              <a:rPr lang="fr-FR" sz="1050" err="1">
                <a:latin typeface="Aptos" panose="020B0004020202020204" pitchFamily="34" charset="0"/>
                <a:cs typeface="Arial" panose="020B0604020202020204" pitchFamily="34" charset="0"/>
              </a:rPr>
              <a:t>etc</a:t>
            </a:r>
            <a:r>
              <a:rPr lang="fr-FR" sz="1050">
                <a:latin typeface="Aptos" panose="020B0004020202020204" pitchFamily="34" charset="0"/>
                <a:cs typeface="Arial" panose="020B0604020202020204" pitchFamily="34" charset="0"/>
              </a:rPr>
              <a:t> = </a:t>
            </a:r>
            <a:r>
              <a:rPr lang="fr-FR" sz="1050" err="1">
                <a:latin typeface="Aptos" panose="020B0004020202020204" pitchFamily="34" charset="0"/>
                <a:cs typeface="Arial" panose="020B0604020202020204" pitchFamily="34" charset="0"/>
              </a:rPr>
              <a:t>my</a:t>
            </a:r>
            <a:r>
              <a:rPr lang="fr-FR" sz="1050">
                <a:latin typeface="Aptos" panose="020B0004020202020204" pitchFamily="34" charset="0"/>
                <a:cs typeface="Arial" panose="020B0604020202020204" pitchFamily="34" charset="0"/>
              </a:rPr>
              <a:t>, </a:t>
            </a:r>
            <a:r>
              <a:rPr lang="fr-FR" sz="1050" err="1">
                <a:latin typeface="Aptos" panose="020B0004020202020204" pitchFamily="34" charset="0"/>
                <a:cs typeface="Arial" panose="020B0604020202020204" pitchFamily="34" charset="0"/>
              </a:rPr>
              <a:t>yours</a:t>
            </a:r>
            <a:r>
              <a:rPr lang="fr-FR" sz="1050">
                <a:latin typeface="Aptos" panose="020B0004020202020204" pitchFamily="34" charset="0"/>
                <a:cs typeface="Arial" panose="020B0604020202020204" pitchFamily="34" charset="0"/>
              </a:rPr>
              <a:t>, </a:t>
            </a:r>
            <a:r>
              <a:rPr lang="fr-FR" sz="1050" err="1">
                <a:latin typeface="Aptos" panose="020B0004020202020204" pitchFamily="34" charset="0"/>
                <a:cs typeface="Arial" panose="020B0604020202020204" pitchFamily="34" charset="0"/>
              </a:rPr>
              <a:t>etc</a:t>
            </a:r>
            <a:r>
              <a:rPr lang="en-US" sz="1050">
                <a:latin typeface="Aptos" panose="020B0004020202020204" pitchFamily="34" charset="0"/>
                <a:cs typeface="Arial" panose="020B0604020202020204" pitchFamily="34" charset="0"/>
              </a:rPr>
              <a:t>. </a:t>
            </a:r>
            <a:r>
              <a:rPr lang="en-GB" sz="1050">
                <a:latin typeface="Aptos" panose="020B0004020202020204" pitchFamily="34" charset="0"/>
                <a:cs typeface="Arial" panose="020B0604020202020204" pitchFamily="34" charset="0"/>
              </a:rPr>
              <a:t>Numbers 20-100. </a:t>
            </a:r>
            <a:r>
              <a:rPr lang="fr-FR" sz="1050" err="1">
                <a:latin typeface="Aptos" panose="020B0004020202020204" pitchFamily="34" charset="0"/>
                <a:cs typeface="Arial" panose="020B0604020202020204" pitchFamily="34" charset="0"/>
              </a:rPr>
              <a:t>Present</a:t>
            </a:r>
            <a:r>
              <a:rPr lang="fr-FR" sz="1050">
                <a:latin typeface="Aptos" panose="020B0004020202020204" pitchFamily="34" charset="0"/>
                <a:cs typeface="Arial" panose="020B0604020202020204" pitchFamily="34" charset="0"/>
              </a:rPr>
              <a:t> </a:t>
            </a:r>
            <a:r>
              <a:rPr lang="fr-FR" sz="1050" err="1">
                <a:latin typeface="Aptos" panose="020B0004020202020204" pitchFamily="34" charset="0"/>
                <a:cs typeface="Arial" panose="020B0604020202020204" pitchFamily="34" charset="0"/>
              </a:rPr>
              <a:t>tense</a:t>
            </a:r>
            <a:r>
              <a:rPr lang="fr-FR" sz="1050">
                <a:latin typeface="Aptos" panose="020B0004020202020204" pitchFamily="34" charset="0"/>
                <a:cs typeface="Arial" panose="020B0604020202020204" pitchFamily="34" charset="0"/>
              </a:rPr>
              <a:t> </a:t>
            </a:r>
            <a:r>
              <a:rPr lang="fr-FR" sz="1050" err="1">
                <a:latin typeface="Aptos" panose="020B0004020202020204" pitchFamily="34" charset="0"/>
                <a:cs typeface="Arial" panose="020B0604020202020204" pitchFamily="34" charset="0"/>
              </a:rPr>
              <a:t>verbs</a:t>
            </a:r>
            <a:r>
              <a:rPr lang="fr-FR" sz="1050">
                <a:latin typeface="Aptos" panose="020B0004020202020204" pitchFamily="34" charset="0"/>
                <a:cs typeface="Arial" panose="020B0604020202020204" pitchFamily="34" charset="0"/>
              </a:rPr>
              <a:t> “</a:t>
            </a:r>
            <a:r>
              <a:rPr lang="fr-FR" sz="1050" err="1">
                <a:latin typeface="Aptos" panose="020B0004020202020204" pitchFamily="34" charset="0"/>
                <a:cs typeface="Arial" panose="020B0604020202020204" pitchFamily="34" charset="0"/>
              </a:rPr>
              <a:t>ser</a:t>
            </a:r>
            <a:r>
              <a:rPr lang="fr-FR" sz="1050">
                <a:latin typeface="Aptos" panose="020B0004020202020204" pitchFamily="34" charset="0"/>
                <a:cs typeface="Arial" panose="020B0604020202020204" pitchFamily="34" charset="0"/>
              </a:rPr>
              <a:t>” (to </a:t>
            </a:r>
            <a:r>
              <a:rPr lang="fr-FR" sz="1050" err="1">
                <a:latin typeface="Aptos" panose="020B0004020202020204" pitchFamily="34" charset="0"/>
                <a:cs typeface="Arial" panose="020B0604020202020204" pitchFamily="34" charset="0"/>
              </a:rPr>
              <a:t>be</a:t>
            </a:r>
            <a:r>
              <a:rPr lang="fr-FR" sz="1050">
                <a:latin typeface="Aptos" panose="020B0004020202020204" pitchFamily="34" charset="0"/>
                <a:cs typeface="Arial" panose="020B0604020202020204" pitchFamily="34" charset="0"/>
              </a:rPr>
              <a:t>) and « </a:t>
            </a:r>
            <a:r>
              <a:rPr lang="fr-FR" sz="1050" err="1">
                <a:latin typeface="Aptos" panose="020B0004020202020204" pitchFamily="34" charset="0"/>
                <a:cs typeface="Arial" panose="020B0604020202020204" pitchFamily="34" charset="0"/>
              </a:rPr>
              <a:t>tener</a:t>
            </a:r>
            <a:r>
              <a:rPr lang="fr-FR" sz="1050">
                <a:latin typeface="Aptos" panose="020B0004020202020204" pitchFamily="34" charset="0"/>
                <a:cs typeface="Arial" panose="020B0604020202020204" pitchFamily="34" charset="0"/>
              </a:rPr>
              <a:t> » (to have)</a:t>
            </a:r>
            <a:r>
              <a:rPr lang="en-US" sz="1050">
                <a:latin typeface="Aptos" panose="020B0004020202020204" pitchFamily="34" charset="0"/>
                <a:cs typeface="Arial" panose="020B0604020202020204" pitchFamily="34" charset="0"/>
              </a:rPr>
              <a:t>. Using </a:t>
            </a:r>
            <a:r>
              <a:rPr lang="en-US" sz="1050" err="1">
                <a:latin typeface="Aptos" panose="020B0004020202020204" pitchFamily="34" charset="0"/>
                <a:cs typeface="Arial" panose="020B0604020202020204" pitchFamily="34" charset="0"/>
              </a:rPr>
              <a:t>i</a:t>
            </a:r>
            <a:r>
              <a:rPr lang="fr-FR" sz="1050" err="1">
                <a:latin typeface="Aptos" panose="020B0004020202020204" pitchFamily="34" charset="0"/>
                <a:cs typeface="Arial" panose="020B0604020202020204" pitchFamily="34" charset="0"/>
              </a:rPr>
              <a:t>ntesifiers</a:t>
            </a:r>
            <a:r>
              <a:rPr lang="fr-FR" sz="1050">
                <a:latin typeface="Aptos" panose="020B0004020202020204" pitchFamily="34" charset="0"/>
                <a:cs typeface="Arial" panose="020B0604020202020204" pitchFamily="34" charset="0"/>
              </a:rPr>
              <a:t> : « </a:t>
            </a:r>
            <a:r>
              <a:rPr lang="fr-FR" sz="1050" err="1">
                <a:latin typeface="Aptos" panose="020B0004020202020204" pitchFamily="34" charset="0"/>
                <a:cs typeface="Arial" panose="020B0604020202020204" pitchFamily="34" charset="0"/>
              </a:rPr>
              <a:t>muy</a:t>
            </a:r>
            <a:r>
              <a:rPr lang="fr-FR" sz="1050">
                <a:latin typeface="Aptos" panose="020B0004020202020204" pitchFamily="34" charset="0"/>
                <a:cs typeface="Arial" panose="020B0604020202020204" pitchFamily="34" charset="0"/>
              </a:rPr>
              <a:t> (</a:t>
            </a:r>
            <a:r>
              <a:rPr lang="fr-FR" sz="1050" err="1">
                <a:latin typeface="Aptos" panose="020B0004020202020204" pitchFamily="34" charset="0"/>
                <a:cs typeface="Arial" panose="020B0604020202020204" pitchFamily="34" charset="0"/>
              </a:rPr>
              <a:t>very</a:t>
            </a:r>
            <a:r>
              <a:rPr lang="fr-FR" sz="1050">
                <a:latin typeface="Aptos" panose="020B0004020202020204" pitchFamily="34" charset="0"/>
                <a:cs typeface="Arial" panose="020B0604020202020204" pitchFamily="34" charset="0"/>
              </a:rPr>
              <a:t>) ; bastante (</a:t>
            </a:r>
            <a:r>
              <a:rPr lang="fr-FR" sz="1050" err="1">
                <a:latin typeface="Aptos" panose="020B0004020202020204" pitchFamily="34" charset="0"/>
                <a:cs typeface="Arial" panose="020B0604020202020204" pitchFamily="34" charset="0"/>
              </a:rPr>
              <a:t>quite</a:t>
            </a:r>
            <a:r>
              <a:rPr lang="fr-FR" sz="1050">
                <a:latin typeface="Aptos" panose="020B0004020202020204" pitchFamily="34" charset="0"/>
                <a:cs typeface="Arial" panose="020B0604020202020204" pitchFamily="34" charset="0"/>
              </a:rPr>
              <a:t>) and un poco (a bit)  </a:t>
            </a:r>
            <a:r>
              <a:rPr lang="fr-FR" sz="1050" err="1">
                <a:latin typeface="Aptos" panose="020B0004020202020204" pitchFamily="34" charset="0"/>
                <a:cs typeface="Arial" panose="020B0604020202020204" pitchFamily="34" charset="0"/>
              </a:rPr>
              <a:t>when</a:t>
            </a:r>
            <a:r>
              <a:rPr lang="fr-FR" sz="1050">
                <a:latin typeface="Aptos" panose="020B0004020202020204" pitchFamily="34" charset="0"/>
                <a:cs typeface="Arial" panose="020B0604020202020204" pitchFamily="34" charset="0"/>
              </a:rPr>
              <a:t> </a:t>
            </a:r>
            <a:r>
              <a:rPr lang="fr-FR" sz="1050" err="1">
                <a:latin typeface="Aptos" panose="020B0004020202020204" pitchFamily="34" charset="0"/>
                <a:cs typeface="Arial" panose="020B0604020202020204" pitchFamily="34" charset="0"/>
              </a:rPr>
              <a:t>writing</a:t>
            </a:r>
            <a:r>
              <a:rPr lang="fr-FR" sz="1050">
                <a:latin typeface="Aptos" panose="020B0004020202020204" pitchFamily="34" charset="0"/>
                <a:cs typeface="Arial" panose="020B0604020202020204" pitchFamily="34" charset="0"/>
              </a:rPr>
              <a:t> sentences.</a:t>
            </a:r>
          </a:p>
        </p:txBody>
      </p:sp>
      <p:pic>
        <p:nvPicPr>
          <p:cNvPr id="45" name="Picture 44">
            <a:extLst>
              <a:ext uri="{FF2B5EF4-FFF2-40B4-BE49-F238E27FC236}">
                <a16:creationId xmlns:a16="http://schemas.microsoft.com/office/drawing/2014/main" id="{5CA048DC-B905-D963-155F-9A8AECDF76B2}"/>
              </a:ext>
            </a:extLst>
          </p:cNvPr>
          <p:cNvPicPr>
            <a:picLocks noChangeAspect="1"/>
          </p:cNvPicPr>
          <p:nvPr/>
        </p:nvPicPr>
        <p:blipFill>
          <a:blip r:embed="rId5"/>
          <a:stretch>
            <a:fillRect/>
          </a:stretch>
        </p:blipFill>
        <p:spPr>
          <a:xfrm>
            <a:off x="6163189" y="-813621"/>
            <a:ext cx="5988672" cy="3992448"/>
          </a:xfrm>
          <a:prstGeom prst="rect">
            <a:avLst/>
          </a:prstGeom>
        </p:spPr>
      </p:pic>
      <p:sp>
        <p:nvSpPr>
          <p:cNvPr id="2" name="AutoShape 2" descr="Generated image: Shakespearean emblem for English Department">
            <a:extLst>
              <a:ext uri="{FF2B5EF4-FFF2-40B4-BE49-F238E27FC236}">
                <a16:creationId xmlns:a16="http://schemas.microsoft.com/office/drawing/2014/main" id="{8F8A5F4C-CD6F-C17F-EFB4-F192950CE384}"/>
              </a:ext>
            </a:extLst>
          </p:cNvPr>
          <p:cNvSpPr>
            <a:spLocks noChangeAspect="1" noChangeArrowheads="1"/>
          </p:cNvSpPr>
          <p:nvPr/>
        </p:nvSpPr>
        <p:spPr bwMode="auto">
          <a:xfrm>
            <a:off x="5881688" y="6248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 name="Picture 2" descr="Árbol genealógico - Mercedes Alfonso">
            <a:extLst>
              <a:ext uri="{FF2B5EF4-FFF2-40B4-BE49-F238E27FC236}">
                <a16:creationId xmlns:a16="http://schemas.microsoft.com/office/drawing/2014/main" id="{7889DEBC-FA08-0213-8849-50E752C8A61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923522" y="5140650"/>
            <a:ext cx="953013" cy="953013"/>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A Pilgrim's Progress: A Bad Reason for Returning to the Institution: It ...">
            <a:extLst>
              <a:ext uri="{FF2B5EF4-FFF2-40B4-BE49-F238E27FC236}">
                <a16:creationId xmlns:a16="http://schemas.microsoft.com/office/drawing/2014/main" id="{8068729F-8383-8181-F56C-1B2A0BFADA4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flipH="1">
            <a:off x="952542" y="5629275"/>
            <a:ext cx="1435894" cy="7715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2" descr="https://encrypted-tbn0.gstatic.com/images?q=tbn:ANd9GcRqdsuy05CGhlC9Tq1rQntYBcrJi8pUIIq0kG7HRY3MddKAjQoh1f65xe7FeQ:clipart-library.com/data_images/482936.jpg&amp;s">
            <a:extLst>
              <a:ext uri="{FF2B5EF4-FFF2-40B4-BE49-F238E27FC236}">
                <a16:creationId xmlns:a16="http://schemas.microsoft.com/office/drawing/2014/main" id="{1B97FE67-8673-E55B-8F53-5A2FB43D9E9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488684" y="6972963"/>
            <a:ext cx="1158384" cy="117517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Ocio Ilustraciones Stock, Vectores, Y Clipart – (992,098 Ilustraciones  Stock)">
            <a:extLst>
              <a:ext uri="{FF2B5EF4-FFF2-40B4-BE49-F238E27FC236}">
                <a16:creationId xmlns:a16="http://schemas.microsoft.com/office/drawing/2014/main" id="{208BC869-9499-E5E4-5289-28E786A5375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98521" y="6739554"/>
            <a:ext cx="1423796" cy="104882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Art project about &quot;Adjetives&quot; in Spanish. Proyecto de arte acerca de &quot; Adjetivos&quot; (Yo soy - I am) www.… | Anniversary cake pictures, Spanish  teacher, Spanish grammar">
            <a:extLst>
              <a:ext uri="{FF2B5EF4-FFF2-40B4-BE49-F238E27FC236}">
                <a16:creationId xmlns:a16="http://schemas.microsoft.com/office/drawing/2014/main" id="{482B0461-F6F4-15F6-5D3B-591F9854B1E8}"/>
              </a:ext>
            </a:extLst>
          </p:cNvPr>
          <p:cNvPicPr>
            <a:picLocks noChangeAspect="1" noChangeArrowheads="1"/>
          </p:cNvPicPr>
          <p:nvPr/>
        </p:nvPicPr>
        <p:blipFill rotWithShape="1">
          <a:blip r:embed="rId10">
            <a:extLst>
              <a:ext uri="{28A0092B-C50C-407E-A947-70E740481C1C}">
                <a14:useLocalDpi xmlns:a14="http://schemas.microsoft.com/office/drawing/2010/main" val="0"/>
              </a:ext>
            </a:extLst>
          </a:blip>
          <a:srcRect b="9695"/>
          <a:stretch/>
        </p:blipFill>
        <p:spPr bwMode="auto">
          <a:xfrm>
            <a:off x="9913519" y="9276428"/>
            <a:ext cx="1733549" cy="1238101"/>
          </a:xfrm>
          <a:prstGeom prst="rect">
            <a:avLst/>
          </a:prstGeom>
          <a:noFill/>
          <a:extLst>
            <a:ext uri="{909E8E84-426E-40DD-AFC4-6F175D3DCCD1}">
              <a14:hiddenFill xmlns:a14="http://schemas.microsoft.com/office/drawing/2010/main">
                <a:solidFill>
                  <a:srgbClr val="FFFFFF"/>
                </a:solidFill>
              </a14:hiddenFill>
            </a:ext>
          </a:extLst>
        </p:spPr>
      </p:pic>
      <p:pic>
        <p:nvPicPr>
          <p:cNvPr id="9" name="Content Placeholder 3">
            <a:extLst>
              <a:ext uri="{FF2B5EF4-FFF2-40B4-BE49-F238E27FC236}">
                <a16:creationId xmlns:a16="http://schemas.microsoft.com/office/drawing/2014/main" id="{11B4951A-1A36-A4A3-3788-16CEF445AA0B}"/>
              </a:ext>
            </a:extLst>
          </p:cNvPr>
          <p:cNvPicPr>
            <a:picLocks noGrp="1" noChangeAspect="1"/>
          </p:cNvPicPr>
          <p:nvPr>
            <p:ph idx="1"/>
          </p:nvPr>
        </p:nvPicPr>
        <p:blipFill>
          <a:blip r:embed="rId11"/>
          <a:stretch>
            <a:fillRect/>
          </a:stretch>
        </p:blipFill>
        <p:spPr>
          <a:xfrm>
            <a:off x="422695" y="9749231"/>
            <a:ext cx="802576" cy="802576"/>
          </a:xfrm>
          <a:prstGeom prst="rect">
            <a:avLst/>
          </a:prstGeom>
        </p:spPr>
      </p:pic>
      <p:pic>
        <p:nvPicPr>
          <p:cNvPr id="1026" name="Picture 2">
            <a:extLst>
              <a:ext uri="{FF2B5EF4-FFF2-40B4-BE49-F238E27FC236}">
                <a16:creationId xmlns:a16="http://schemas.microsoft.com/office/drawing/2014/main" id="{4A390FD9-42C6-441B-F29D-436C11825080}"/>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64465" y="184877"/>
            <a:ext cx="3585640" cy="358564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CB877E90-4EAD-3672-B303-9E83689D90D3}"/>
              </a:ext>
            </a:extLst>
          </p:cNvPr>
          <p:cNvPicPr>
            <a:picLocks noChangeAspect="1"/>
          </p:cNvPicPr>
          <p:nvPr/>
        </p:nvPicPr>
        <p:blipFill>
          <a:blip r:embed="rId13">
            <a:extLst>
              <a:ext uri="{28A0092B-C50C-407E-A947-70E740481C1C}">
                <a14:useLocalDpi xmlns:a14="http://schemas.microsoft.com/office/drawing/2010/main" val="0"/>
              </a:ext>
            </a:extLst>
          </a:blip>
          <a:srcRect b="32556"/>
          <a:stretch>
            <a:fillRect/>
          </a:stretch>
        </p:blipFill>
        <p:spPr>
          <a:xfrm>
            <a:off x="9346901" y="11850597"/>
            <a:ext cx="2529634" cy="720462"/>
          </a:xfrm>
          <a:prstGeom prst="rect">
            <a:avLst/>
          </a:prstGeom>
        </p:spPr>
      </p:pic>
    </p:spTree>
    <p:extLst>
      <p:ext uri="{BB962C8B-B14F-4D97-AF65-F5344CB8AC3E}">
        <p14:creationId xmlns:p14="http://schemas.microsoft.com/office/powerpoint/2010/main" val="1335785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ACBA81-3D4A-698C-BBA3-0B5B4D8AF105}"/>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A17B05DE-2A5F-1C4F-DCB1-935D7AA4DDD7}"/>
              </a:ext>
            </a:extLst>
          </p:cNvPr>
          <p:cNvPicPr>
            <a:picLocks noChangeAspect="1"/>
          </p:cNvPicPr>
          <p:nvPr/>
        </p:nvPicPr>
        <p:blipFill>
          <a:blip r:embed="rId2">
            <a:clrChange>
              <a:clrFrom>
                <a:srgbClr val="000000">
                  <a:alpha val="0"/>
                </a:srgbClr>
              </a:clrFrom>
              <a:clrTo>
                <a:srgbClr val="000000">
                  <a:alpha val="0"/>
                </a:srgbClr>
              </a:clrTo>
            </a:clrChange>
            <a:alphaModFix amt="35000"/>
            <a:extLst>
              <a:ext uri="{BEBA8EAE-BF5A-486C-A8C5-ECC9F3942E4B}">
                <a14:imgProps xmlns:a14="http://schemas.microsoft.com/office/drawing/2010/main">
                  <a14:imgLayer r:embed="rId3">
                    <a14:imgEffect>
                      <a14:artisticLineDrawing/>
                    </a14:imgEffect>
                  </a14:imgLayer>
                </a14:imgProps>
              </a:ext>
              <a:ext uri="{28A0092B-C50C-407E-A947-70E740481C1C}">
                <a14:useLocalDpi xmlns:a14="http://schemas.microsoft.com/office/drawing/2010/main" val="0"/>
              </a:ext>
            </a:extLst>
          </a:blip>
          <a:srcRect l="10840" r="10004" b="6316"/>
          <a:stretch>
            <a:fillRect/>
          </a:stretch>
        </p:blipFill>
        <p:spPr>
          <a:xfrm>
            <a:off x="358646" y="-1466011"/>
            <a:ext cx="12055125" cy="14267611"/>
          </a:xfrm>
          <a:prstGeom prst="rect">
            <a:avLst/>
          </a:prstGeom>
        </p:spPr>
      </p:pic>
      <p:pic>
        <p:nvPicPr>
          <p:cNvPr id="26" name="Picture 25">
            <a:extLst>
              <a:ext uri="{FF2B5EF4-FFF2-40B4-BE49-F238E27FC236}">
                <a16:creationId xmlns:a16="http://schemas.microsoft.com/office/drawing/2014/main" id="{7B6CB386-7AF5-E5CE-0984-251DFB282F8E}"/>
              </a:ext>
            </a:extLst>
          </p:cNvPr>
          <p:cNvPicPr>
            <a:picLocks noChangeAspect="1"/>
          </p:cNvPicPr>
          <p:nvPr/>
        </p:nvPicPr>
        <p:blipFill>
          <a:blip r:embed="rId4"/>
          <a:stretch>
            <a:fillRect/>
          </a:stretch>
        </p:blipFill>
        <p:spPr>
          <a:xfrm>
            <a:off x="-1415530" y="1332916"/>
            <a:ext cx="15603478" cy="11262206"/>
          </a:xfrm>
          <a:prstGeom prst="rect">
            <a:avLst/>
          </a:prstGeom>
        </p:spPr>
      </p:pic>
      <p:sp>
        <p:nvSpPr>
          <p:cNvPr id="28" name="Rectangle 27">
            <a:extLst>
              <a:ext uri="{FF2B5EF4-FFF2-40B4-BE49-F238E27FC236}">
                <a16:creationId xmlns:a16="http://schemas.microsoft.com/office/drawing/2014/main" id="{E29A9E1C-A85E-2713-7111-5264E8C7470E}"/>
              </a:ext>
            </a:extLst>
          </p:cNvPr>
          <p:cNvSpPr/>
          <p:nvPr/>
        </p:nvSpPr>
        <p:spPr>
          <a:xfrm>
            <a:off x="358646" y="10630386"/>
            <a:ext cx="2779621" cy="1391986"/>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rtlCol="0" anchor="t"/>
          <a:lstStyle/>
          <a:p>
            <a:pPr algn="ctr"/>
            <a:r>
              <a:rPr lang="en-GB" sz="1050" b="1" u="sng">
                <a:solidFill>
                  <a:schemeClr val="tx1"/>
                </a:solidFill>
                <a:latin typeface="Aptos" panose="020B0004020202020204" pitchFamily="34" charset="0"/>
                <a:cs typeface="Arial" panose="020B0604020202020204" pitchFamily="34" charset="0"/>
              </a:rPr>
              <a:t>Past holidays</a:t>
            </a:r>
          </a:p>
          <a:p>
            <a:r>
              <a:rPr lang="en-GB" sz="1050">
                <a:latin typeface="Aptos" panose="020B0004020202020204" pitchFamily="34" charset="0"/>
                <a:cs typeface="Arial" panose="020B0604020202020204" pitchFamily="34" charset="0"/>
              </a:rPr>
              <a:t>Talk about past holidays</a:t>
            </a:r>
            <a:r>
              <a:rPr lang="en-US" sz="1050">
                <a:latin typeface="Aptos" panose="020B0004020202020204" pitchFamily="34" charset="0"/>
                <a:cs typeface="Arial" panose="020B0604020202020204" pitchFamily="34" charset="0"/>
              </a:rPr>
              <a:t>. </a:t>
            </a:r>
            <a:r>
              <a:rPr lang="en-GB" sz="1050">
                <a:latin typeface="Aptos" panose="020B0004020202020204" pitchFamily="34" charset="0"/>
                <a:cs typeface="Arial" panose="020B0604020202020204" pitchFamily="34" charset="0"/>
              </a:rPr>
              <a:t>Say what you did in the last holidays</a:t>
            </a:r>
            <a:r>
              <a:rPr lang="en-US" sz="1050">
                <a:latin typeface="Aptos" panose="020B0004020202020204" pitchFamily="34" charset="0"/>
                <a:cs typeface="Arial" panose="020B0604020202020204" pitchFamily="34" charset="0"/>
              </a:rPr>
              <a:t>. </a:t>
            </a:r>
            <a:r>
              <a:rPr lang="en-GB" sz="1050">
                <a:latin typeface="Aptos" panose="020B0004020202020204" pitchFamily="34" charset="0"/>
                <a:cs typeface="Arial" panose="020B0604020202020204" pitchFamily="34" charset="0"/>
              </a:rPr>
              <a:t>Give opinion on the last holidays.</a:t>
            </a:r>
          </a:p>
          <a:p>
            <a:r>
              <a:rPr lang="en-GB" sz="1050" b="1">
                <a:latin typeface="Aptos" panose="020B0004020202020204" pitchFamily="34" charset="0"/>
                <a:cs typeface="Arial" panose="020B0604020202020204" pitchFamily="34" charset="0"/>
              </a:rPr>
              <a:t>Grammar: </a:t>
            </a:r>
            <a:r>
              <a:rPr lang="fr-FR" sz="1050">
                <a:latin typeface="Aptos" panose="020B0004020202020204" pitchFamily="34" charset="0"/>
                <a:cs typeface="Arial" panose="020B0604020202020204" pitchFamily="34" charset="0"/>
              </a:rPr>
              <a:t>Past </a:t>
            </a:r>
            <a:r>
              <a:rPr lang="fr-FR" sz="1050" err="1">
                <a:latin typeface="Aptos" panose="020B0004020202020204" pitchFamily="34" charset="0"/>
                <a:cs typeface="Arial" panose="020B0604020202020204" pitchFamily="34" charset="0"/>
              </a:rPr>
              <a:t>tense</a:t>
            </a:r>
            <a:r>
              <a:rPr lang="fr-FR" sz="1050">
                <a:latin typeface="Aptos" panose="020B0004020202020204" pitchFamily="34" charset="0"/>
                <a:cs typeface="Arial" panose="020B0604020202020204" pitchFamily="34" charset="0"/>
              </a:rPr>
              <a:t> AR/ ER/ IR </a:t>
            </a:r>
            <a:r>
              <a:rPr lang="fr-FR" sz="1050" err="1">
                <a:latin typeface="Aptos" panose="020B0004020202020204" pitchFamily="34" charset="0"/>
                <a:cs typeface="Arial" panose="020B0604020202020204" pitchFamily="34" charset="0"/>
              </a:rPr>
              <a:t>regular</a:t>
            </a:r>
            <a:r>
              <a:rPr lang="fr-FR" sz="1050">
                <a:latin typeface="Aptos" panose="020B0004020202020204" pitchFamily="34" charset="0"/>
                <a:cs typeface="Arial" panose="020B0604020202020204" pitchFamily="34" charset="0"/>
              </a:rPr>
              <a:t> </a:t>
            </a:r>
            <a:r>
              <a:rPr lang="fr-FR" sz="1050" err="1">
                <a:latin typeface="Aptos" panose="020B0004020202020204" pitchFamily="34" charset="0"/>
                <a:cs typeface="Arial" panose="020B0604020202020204" pitchFamily="34" charset="0"/>
              </a:rPr>
              <a:t>verbs</a:t>
            </a:r>
            <a:r>
              <a:rPr lang="fr-FR" sz="1050">
                <a:latin typeface="Aptos" panose="020B0004020202020204" pitchFamily="34" charset="0"/>
                <a:cs typeface="Arial" panose="020B0604020202020204" pitchFamily="34" charset="0"/>
              </a:rPr>
              <a:t> + </a:t>
            </a:r>
            <a:r>
              <a:rPr lang="fr-FR" sz="1050" err="1">
                <a:latin typeface="Aptos" panose="020B0004020202020204" pitchFamily="34" charset="0"/>
                <a:cs typeface="Arial" panose="020B0604020202020204" pitchFamily="34" charset="0"/>
              </a:rPr>
              <a:t>irregular</a:t>
            </a:r>
            <a:r>
              <a:rPr lang="fr-FR" sz="1050">
                <a:latin typeface="Aptos" panose="020B0004020202020204" pitchFamily="34" charset="0"/>
                <a:cs typeface="Arial" panose="020B0604020202020204" pitchFamily="34" charset="0"/>
              </a:rPr>
              <a:t> </a:t>
            </a:r>
            <a:r>
              <a:rPr lang="fr-FR" sz="1050" err="1">
                <a:latin typeface="Aptos" panose="020B0004020202020204" pitchFamily="34" charset="0"/>
                <a:cs typeface="Arial" panose="020B0604020202020204" pitchFamily="34" charset="0"/>
              </a:rPr>
              <a:t>verbs</a:t>
            </a:r>
            <a:r>
              <a:rPr lang="fr-FR" sz="1050">
                <a:latin typeface="Aptos" panose="020B0004020202020204" pitchFamily="34" charset="0"/>
                <a:cs typeface="Arial" panose="020B0604020202020204" pitchFamily="34" charset="0"/>
              </a:rPr>
              <a:t>: fui = I </a:t>
            </a:r>
            <a:r>
              <a:rPr lang="fr-FR" sz="1050" err="1">
                <a:latin typeface="Aptos" panose="020B0004020202020204" pitchFamily="34" charset="0"/>
                <a:cs typeface="Arial" panose="020B0604020202020204" pitchFamily="34" charset="0"/>
              </a:rPr>
              <a:t>went</a:t>
            </a:r>
            <a:r>
              <a:rPr lang="en-GB" sz="1050">
                <a:latin typeface="Aptos" panose="020B0004020202020204" pitchFamily="34" charset="0"/>
                <a:cs typeface="Arial" panose="020B0604020202020204" pitchFamily="34" charset="0"/>
              </a:rPr>
              <a:t>; </a:t>
            </a:r>
            <a:r>
              <a:rPr lang="fr-FR" sz="1050">
                <a:latin typeface="Aptos" panose="020B0004020202020204" pitchFamily="34" charset="0"/>
                <a:cs typeface="Arial" panose="020B0604020202020204" pitchFamily="34" charset="0"/>
              </a:rPr>
              <a:t>and It </a:t>
            </a:r>
            <a:r>
              <a:rPr lang="fr-FR" sz="1050" err="1">
                <a:latin typeface="Aptos" panose="020B0004020202020204" pitchFamily="34" charset="0"/>
                <a:cs typeface="Arial" panose="020B0604020202020204" pitchFamily="34" charset="0"/>
              </a:rPr>
              <a:t>was</a:t>
            </a:r>
            <a:r>
              <a:rPr lang="fr-FR" sz="1050">
                <a:latin typeface="Aptos" panose="020B0004020202020204" pitchFamily="34" charset="0"/>
                <a:cs typeface="Arial" panose="020B0604020202020204" pitchFamily="34" charset="0"/>
              </a:rPr>
              <a:t> = </a:t>
            </a:r>
            <a:r>
              <a:rPr lang="fr-FR" sz="1050" err="1">
                <a:latin typeface="Aptos" panose="020B0004020202020204" pitchFamily="34" charset="0"/>
                <a:cs typeface="Arial" panose="020B0604020202020204" pitchFamily="34" charset="0"/>
              </a:rPr>
              <a:t>fue</a:t>
            </a:r>
            <a:r>
              <a:rPr lang="fr-FR" sz="1050">
                <a:latin typeface="Aptos" panose="020B0004020202020204" pitchFamily="34" charset="0"/>
                <a:cs typeface="Arial" panose="020B0604020202020204" pitchFamily="34" charset="0"/>
              </a:rPr>
              <a:t>. </a:t>
            </a:r>
            <a:r>
              <a:rPr lang="en-GB" sz="1050">
                <a:latin typeface="Aptos" panose="020B0004020202020204" pitchFamily="34" charset="0"/>
                <a:cs typeface="Arial" panose="020B0604020202020204" pitchFamily="34" charset="0"/>
              </a:rPr>
              <a:t> Asking questions in the past.</a:t>
            </a:r>
            <a:r>
              <a:rPr lang="en-US" sz="1050">
                <a:latin typeface="Aptos" panose="020B0004020202020204" pitchFamily="34" charset="0"/>
                <a:cs typeface="Arial" panose="020B0604020202020204" pitchFamily="34" charset="0"/>
              </a:rPr>
              <a:t> </a:t>
            </a:r>
            <a:r>
              <a:rPr lang="en-GB" sz="1050">
                <a:latin typeface="Aptos" panose="020B0004020202020204" pitchFamily="34" charset="0"/>
                <a:cs typeface="Arial" panose="020B0604020202020204" pitchFamily="34" charset="0"/>
              </a:rPr>
              <a:t>Time expressions in the past/ present. </a:t>
            </a:r>
          </a:p>
        </p:txBody>
      </p:sp>
      <p:sp>
        <p:nvSpPr>
          <p:cNvPr id="29" name="Rectangle 28">
            <a:extLst>
              <a:ext uri="{FF2B5EF4-FFF2-40B4-BE49-F238E27FC236}">
                <a16:creationId xmlns:a16="http://schemas.microsoft.com/office/drawing/2014/main" id="{97B1A73C-0DA4-870A-9A81-A7F3F3229A3C}"/>
              </a:ext>
            </a:extLst>
          </p:cNvPr>
          <p:cNvSpPr/>
          <p:nvPr/>
        </p:nvSpPr>
        <p:spPr>
          <a:xfrm>
            <a:off x="1104757" y="7983530"/>
            <a:ext cx="2779621" cy="1773957"/>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rtlCol="0" anchor="t"/>
          <a:lstStyle/>
          <a:p>
            <a:pPr algn="ctr"/>
            <a:r>
              <a:rPr lang="en-GB" sz="1200" b="1" u="sng">
                <a:solidFill>
                  <a:schemeClr val="tx1"/>
                </a:solidFill>
                <a:latin typeface="Aptos" panose="020B0004020202020204" pitchFamily="34" charset="0"/>
              </a:rPr>
              <a:t>Continuation: Technology and TV in my life</a:t>
            </a:r>
          </a:p>
          <a:p>
            <a:r>
              <a:rPr lang="en-GB" sz="1000">
                <a:latin typeface="Aptos" panose="020B0004020202020204" pitchFamily="34" charset="0"/>
                <a:cs typeface="Arial" panose="020B0604020202020204" pitchFamily="34" charset="0"/>
              </a:rPr>
              <a:t>Say what you use your mobile phone for. Explain which TV programmes you prefer and why.</a:t>
            </a:r>
            <a:r>
              <a:rPr lang="en-US" sz="1000">
                <a:latin typeface="Aptos" panose="020B0004020202020204" pitchFamily="34" charset="0"/>
                <a:cs typeface="Arial" panose="020B0604020202020204" pitchFamily="34" charset="0"/>
              </a:rPr>
              <a:t> </a:t>
            </a:r>
            <a:r>
              <a:rPr lang="en-GB" sz="1000">
                <a:latin typeface="Aptos" panose="020B0004020202020204" pitchFamily="34" charset="0"/>
                <a:cs typeface="Arial" panose="020B0604020202020204" pitchFamily="34" charset="0"/>
              </a:rPr>
              <a:t>Tell what you did yesterday.</a:t>
            </a:r>
          </a:p>
          <a:p>
            <a:r>
              <a:rPr lang="en-GB" sz="1100" b="1">
                <a:solidFill>
                  <a:schemeClr val="tx1"/>
                </a:solidFill>
                <a:latin typeface="Aptos" panose="020B0004020202020204" pitchFamily="34" charset="0"/>
              </a:rPr>
              <a:t>Grammar: </a:t>
            </a:r>
            <a:r>
              <a:rPr lang="en-GB" sz="1100">
                <a:solidFill>
                  <a:schemeClr val="tx1"/>
                </a:solidFill>
                <a:latin typeface="Aptos" panose="020B0004020202020204" pitchFamily="34" charset="0"/>
              </a:rPr>
              <a:t>Revise present regular verbs &amp; past tense. Time expressions o (normally/ sometimes, etc). Comparatives: </a:t>
            </a:r>
            <a:r>
              <a:rPr lang="en-GB" sz="1100" err="1">
                <a:solidFill>
                  <a:schemeClr val="tx1"/>
                </a:solidFill>
                <a:latin typeface="Aptos" panose="020B0004020202020204" pitchFamily="34" charset="0"/>
              </a:rPr>
              <a:t>más</a:t>
            </a:r>
            <a:r>
              <a:rPr lang="en-GB" sz="1100">
                <a:solidFill>
                  <a:schemeClr val="tx1"/>
                </a:solidFill>
                <a:latin typeface="Aptos" panose="020B0004020202020204" pitchFamily="34" charset="0"/>
              </a:rPr>
              <a:t>/ </a:t>
            </a:r>
            <a:r>
              <a:rPr lang="en-GB" sz="1100" err="1">
                <a:solidFill>
                  <a:schemeClr val="tx1"/>
                </a:solidFill>
                <a:latin typeface="Aptos" panose="020B0004020202020204" pitchFamily="34" charset="0"/>
              </a:rPr>
              <a:t>menos</a:t>
            </a:r>
            <a:r>
              <a:rPr lang="en-GB" sz="1100">
                <a:solidFill>
                  <a:schemeClr val="tx1"/>
                </a:solidFill>
                <a:latin typeface="Aptos" panose="020B0004020202020204" pitchFamily="34" charset="0"/>
              </a:rPr>
              <a:t>..</a:t>
            </a:r>
            <a:r>
              <a:rPr lang="en-GB" sz="1100" err="1">
                <a:solidFill>
                  <a:schemeClr val="tx1"/>
                </a:solidFill>
                <a:latin typeface="Aptos" panose="020B0004020202020204" pitchFamily="34" charset="0"/>
              </a:rPr>
              <a:t>que</a:t>
            </a:r>
            <a:r>
              <a:rPr lang="en-GB" sz="1100">
                <a:solidFill>
                  <a:schemeClr val="tx1"/>
                </a:solidFill>
                <a:latin typeface="Aptos" panose="020B0004020202020204" pitchFamily="34" charset="0"/>
              </a:rPr>
              <a:t>= more/</a:t>
            </a:r>
            <a:r>
              <a:rPr lang="en-GB" sz="1100" err="1">
                <a:solidFill>
                  <a:schemeClr val="tx1"/>
                </a:solidFill>
                <a:latin typeface="Aptos" panose="020B0004020202020204" pitchFamily="34" charset="0"/>
              </a:rPr>
              <a:t>less..than</a:t>
            </a:r>
            <a:r>
              <a:rPr lang="en-GB" sz="1100">
                <a:solidFill>
                  <a:schemeClr val="tx1"/>
                </a:solidFill>
                <a:latin typeface="Aptos" panose="020B0004020202020204" pitchFamily="34" charset="0"/>
              </a:rPr>
              <a:t> . Past tense “</a:t>
            </a:r>
            <a:r>
              <a:rPr lang="en-GB" sz="1100" err="1">
                <a:solidFill>
                  <a:schemeClr val="tx1"/>
                </a:solidFill>
                <a:latin typeface="Aptos" panose="020B0004020202020204" pitchFamily="34" charset="0"/>
              </a:rPr>
              <a:t>hacer</a:t>
            </a:r>
            <a:r>
              <a:rPr lang="en-GB" sz="1100">
                <a:solidFill>
                  <a:schemeClr val="tx1"/>
                </a:solidFill>
                <a:latin typeface="Aptos" panose="020B0004020202020204" pitchFamily="34" charset="0"/>
              </a:rPr>
              <a:t> = to do ( I did = </a:t>
            </a:r>
            <a:r>
              <a:rPr lang="en-GB" sz="1100" err="1">
                <a:solidFill>
                  <a:schemeClr val="tx1"/>
                </a:solidFill>
                <a:latin typeface="Aptos" panose="020B0004020202020204" pitchFamily="34" charset="0"/>
              </a:rPr>
              <a:t>hice</a:t>
            </a:r>
            <a:r>
              <a:rPr lang="en-GB" sz="1100">
                <a:solidFill>
                  <a:schemeClr val="tx1"/>
                </a:solidFill>
                <a:latin typeface="Aptos" panose="020B0004020202020204" pitchFamily="34" charset="0"/>
              </a:rPr>
              <a:t>) ”. </a:t>
            </a:r>
          </a:p>
        </p:txBody>
      </p:sp>
      <p:sp>
        <p:nvSpPr>
          <p:cNvPr id="30" name="Rectangle 29">
            <a:extLst>
              <a:ext uri="{FF2B5EF4-FFF2-40B4-BE49-F238E27FC236}">
                <a16:creationId xmlns:a16="http://schemas.microsoft.com/office/drawing/2014/main" id="{0879D7FD-7612-A7A4-5867-C6129998E175}"/>
              </a:ext>
            </a:extLst>
          </p:cNvPr>
          <p:cNvSpPr/>
          <p:nvPr/>
        </p:nvSpPr>
        <p:spPr>
          <a:xfrm>
            <a:off x="6961065" y="9008500"/>
            <a:ext cx="2385836" cy="2117438"/>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rtlCol="0" anchor="t"/>
          <a:lstStyle/>
          <a:p>
            <a:pPr algn="ctr"/>
            <a:r>
              <a:rPr lang="en-GB" sz="1200" b="1" u="sng">
                <a:solidFill>
                  <a:schemeClr val="tx1"/>
                </a:solidFill>
                <a:latin typeface="Aptos" panose="020B0004020202020204" pitchFamily="34" charset="0"/>
              </a:rPr>
              <a:t>Technology and TV in my life</a:t>
            </a:r>
          </a:p>
          <a:p>
            <a:r>
              <a:rPr lang="en-GB" sz="1000">
                <a:latin typeface="Aptos" panose="020B0004020202020204" pitchFamily="34" charset="0"/>
                <a:cs typeface="Arial" panose="020B0604020202020204" pitchFamily="34" charset="0"/>
              </a:rPr>
              <a:t>Say what you use your mobile phone for. Explain which TV programmes you prefer and why.</a:t>
            </a:r>
            <a:r>
              <a:rPr lang="en-US" sz="1000">
                <a:latin typeface="Aptos" panose="020B0004020202020204" pitchFamily="34" charset="0"/>
                <a:cs typeface="Arial" panose="020B0604020202020204" pitchFamily="34" charset="0"/>
              </a:rPr>
              <a:t> </a:t>
            </a:r>
            <a:r>
              <a:rPr lang="en-GB" sz="1000">
                <a:latin typeface="Aptos" panose="020B0004020202020204" pitchFamily="34" charset="0"/>
                <a:cs typeface="Arial" panose="020B0604020202020204" pitchFamily="34" charset="0"/>
              </a:rPr>
              <a:t>Tell what you did yesterday.</a:t>
            </a:r>
          </a:p>
          <a:p>
            <a:r>
              <a:rPr lang="en-GB" sz="1100" b="1">
                <a:solidFill>
                  <a:schemeClr val="tx1"/>
                </a:solidFill>
                <a:latin typeface="Aptos" panose="020B0004020202020204" pitchFamily="34" charset="0"/>
              </a:rPr>
              <a:t>Grammar: </a:t>
            </a:r>
            <a:r>
              <a:rPr lang="en-GB" sz="1100">
                <a:solidFill>
                  <a:schemeClr val="tx1"/>
                </a:solidFill>
                <a:latin typeface="Aptos" panose="020B0004020202020204" pitchFamily="34" charset="0"/>
              </a:rPr>
              <a:t>Revise present regular verbs &amp; past tense. Time expressions o (normally/ sometimes, etc). Comparatives: </a:t>
            </a:r>
            <a:r>
              <a:rPr lang="en-GB" sz="1100" err="1">
                <a:solidFill>
                  <a:schemeClr val="tx1"/>
                </a:solidFill>
                <a:latin typeface="Aptos" panose="020B0004020202020204" pitchFamily="34" charset="0"/>
              </a:rPr>
              <a:t>más</a:t>
            </a:r>
            <a:r>
              <a:rPr lang="en-GB" sz="1100">
                <a:solidFill>
                  <a:schemeClr val="tx1"/>
                </a:solidFill>
                <a:latin typeface="Aptos" panose="020B0004020202020204" pitchFamily="34" charset="0"/>
              </a:rPr>
              <a:t>/ </a:t>
            </a:r>
            <a:r>
              <a:rPr lang="en-GB" sz="1100" err="1">
                <a:solidFill>
                  <a:schemeClr val="tx1"/>
                </a:solidFill>
                <a:latin typeface="Aptos" panose="020B0004020202020204" pitchFamily="34" charset="0"/>
              </a:rPr>
              <a:t>menos</a:t>
            </a:r>
            <a:r>
              <a:rPr lang="en-GB" sz="1100">
                <a:solidFill>
                  <a:schemeClr val="tx1"/>
                </a:solidFill>
                <a:latin typeface="Aptos" panose="020B0004020202020204" pitchFamily="34" charset="0"/>
              </a:rPr>
              <a:t>..</a:t>
            </a:r>
            <a:r>
              <a:rPr lang="en-GB" sz="1100" err="1">
                <a:solidFill>
                  <a:schemeClr val="tx1"/>
                </a:solidFill>
                <a:latin typeface="Aptos" panose="020B0004020202020204" pitchFamily="34" charset="0"/>
              </a:rPr>
              <a:t>que</a:t>
            </a:r>
            <a:r>
              <a:rPr lang="en-GB" sz="1100">
                <a:solidFill>
                  <a:schemeClr val="tx1"/>
                </a:solidFill>
                <a:latin typeface="Aptos" panose="020B0004020202020204" pitchFamily="34" charset="0"/>
              </a:rPr>
              <a:t>= more/</a:t>
            </a:r>
            <a:r>
              <a:rPr lang="en-GB" sz="1100" err="1">
                <a:solidFill>
                  <a:schemeClr val="tx1"/>
                </a:solidFill>
                <a:latin typeface="Aptos" panose="020B0004020202020204" pitchFamily="34" charset="0"/>
              </a:rPr>
              <a:t>less..than</a:t>
            </a:r>
            <a:r>
              <a:rPr lang="en-GB" sz="1100">
                <a:solidFill>
                  <a:schemeClr val="tx1"/>
                </a:solidFill>
                <a:latin typeface="Aptos" panose="020B0004020202020204" pitchFamily="34" charset="0"/>
              </a:rPr>
              <a:t> . Past tense “</a:t>
            </a:r>
            <a:r>
              <a:rPr lang="en-GB" sz="1100" err="1">
                <a:solidFill>
                  <a:schemeClr val="tx1"/>
                </a:solidFill>
                <a:latin typeface="Aptos" panose="020B0004020202020204" pitchFamily="34" charset="0"/>
              </a:rPr>
              <a:t>hacer</a:t>
            </a:r>
            <a:r>
              <a:rPr lang="en-GB" sz="1100">
                <a:solidFill>
                  <a:schemeClr val="tx1"/>
                </a:solidFill>
                <a:latin typeface="Aptos" panose="020B0004020202020204" pitchFamily="34" charset="0"/>
              </a:rPr>
              <a:t> = to do ( I did = </a:t>
            </a:r>
            <a:r>
              <a:rPr lang="en-GB" sz="1100" err="1">
                <a:solidFill>
                  <a:schemeClr val="tx1"/>
                </a:solidFill>
                <a:latin typeface="Aptos" panose="020B0004020202020204" pitchFamily="34" charset="0"/>
              </a:rPr>
              <a:t>hice</a:t>
            </a:r>
            <a:r>
              <a:rPr lang="en-GB" sz="1100">
                <a:solidFill>
                  <a:schemeClr val="tx1"/>
                </a:solidFill>
                <a:latin typeface="Aptos" panose="020B0004020202020204" pitchFamily="34" charset="0"/>
              </a:rPr>
              <a:t>) ”. </a:t>
            </a:r>
          </a:p>
        </p:txBody>
      </p:sp>
      <p:sp>
        <p:nvSpPr>
          <p:cNvPr id="31" name="Rectangle 30">
            <a:extLst>
              <a:ext uri="{FF2B5EF4-FFF2-40B4-BE49-F238E27FC236}">
                <a16:creationId xmlns:a16="http://schemas.microsoft.com/office/drawing/2014/main" id="{00FE7C9E-810A-1E0B-0C3E-A52A78E775A0}"/>
              </a:ext>
            </a:extLst>
          </p:cNvPr>
          <p:cNvSpPr/>
          <p:nvPr/>
        </p:nvSpPr>
        <p:spPr>
          <a:xfrm>
            <a:off x="7602186" y="6555786"/>
            <a:ext cx="2833565" cy="1528087"/>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lIns="91440" tIns="45720" rIns="91440" bIns="45720" rtlCol="0" anchor="t"/>
          <a:lstStyle/>
          <a:p>
            <a:pPr algn="ctr"/>
            <a:r>
              <a:rPr lang="en-GB" sz="1050" b="1" u="sng">
                <a:solidFill>
                  <a:schemeClr val="tx1"/>
                </a:solidFill>
                <a:latin typeface="Aptos"/>
                <a:cs typeface="Arial"/>
              </a:rPr>
              <a:t>Let’s eat</a:t>
            </a:r>
          </a:p>
          <a:p>
            <a:r>
              <a:rPr lang="en-GB" sz="1050">
                <a:latin typeface="Aptos"/>
                <a:cs typeface="Arial"/>
              </a:rPr>
              <a:t>Explain which food you like/ dislike.</a:t>
            </a:r>
            <a:r>
              <a:rPr lang="en-US" sz="1050">
                <a:latin typeface="Aptos"/>
                <a:cs typeface="Arial"/>
              </a:rPr>
              <a:t> </a:t>
            </a:r>
            <a:r>
              <a:rPr lang="en-GB" sz="1050">
                <a:latin typeface="Aptos"/>
                <a:cs typeface="Arial"/>
              </a:rPr>
              <a:t>Describe what you eat at mealtimes. Say what you are going to buy for a party.</a:t>
            </a:r>
          </a:p>
          <a:p>
            <a:r>
              <a:rPr lang="en-GB" sz="1050" b="1">
                <a:solidFill>
                  <a:schemeClr val="tx1"/>
                </a:solidFill>
                <a:latin typeface="Aptos" panose="020B0004020202020204" pitchFamily="34" charset="0"/>
                <a:cs typeface="Arial" panose="020B0604020202020204" pitchFamily="34" charset="0"/>
              </a:rPr>
              <a:t>Grammar: </a:t>
            </a:r>
            <a:r>
              <a:rPr lang="en-GB" sz="1050">
                <a:solidFill>
                  <a:schemeClr val="tx1"/>
                </a:solidFill>
                <a:latin typeface="Aptos" panose="020B0004020202020204" pitchFamily="34" charset="0"/>
                <a:cs typeface="Arial" panose="020B0604020202020204" pitchFamily="34" charset="0"/>
              </a:rPr>
              <a:t>Use of plural opinions. </a:t>
            </a:r>
            <a:r>
              <a:rPr lang="en-GB" sz="1050">
                <a:latin typeface="Aptos" panose="020B0004020202020204" pitchFamily="34" charset="0"/>
                <a:cs typeface="Arial" panose="020B0604020202020204" pitchFamily="34" charset="0"/>
              </a:rPr>
              <a:t>Asking questions. Verbs in the present Tense: learn endings regular AR/ER/IR  verbs. Structures to order food and talk about food. Future tense: </a:t>
            </a:r>
            <a:r>
              <a:rPr lang="en-GB" sz="1050" err="1">
                <a:latin typeface="Aptos" panose="020B0004020202020204" pitchFamily="34" charset="0"/>
                <a:cs typeface="Arial" panose="020B0604020202020204" pitchFamily="34" charset="0"/>
              </a:rPr>
              <a:t>ir</a:t>
            </a:r>
            <a:r>
              <a:rPr lang="en-GB" sz="1050">
                <a:latin typeface="Aptos" panose="020B0004020202020204" pitchFamily="34" charset="0"/>
                <a:cs typeface="Arial" panose="020B0604020202020204" pitchFamily="34" charset="0"/>
              </a:rPr>
              <a:t> + a+ infinitive. </a:t>
            </a:r>
          </a:p>
        </p:txBody>
      </p:sp>
      <p:sp>
        <p:nvSpPr>
          <p:cNvPr id="32" name="Rectangle 31">
            <a:extLst>
              <a:ext uri="{FF2B5EF4-FFF2-40B4-BE49-F238E27FC236}">
                <a16:creationId xmlns:a16="http://schemas.microsoft.com/office/drawing/2014/main" id="{0B598E53-86D0-1D0F-5448-003FDCEDCDAA}"/>
              </a:ext>
            </a:extLst>
          </p:cNvPr>
          <p:cNvSpPr/>
          <p:nvPr/>
        </p:nvSpPr>
        <p:spPr>
          <a:xfrm>
            <a:off x="2462461" y="5176254"/>
            <a:ext cx="3036014" cy="1735468"/>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lIns="91440" tIns="45720" rIns="91440" bIns="45720" rtlCol="0" anchor="t"/>
          <a:lstStyle/>
          <a:p>
            <a:pPr algn="ctr"/>
            <a:r>
              <a:rPr lang="en-GB" sz="1400" b="1" u="sng">
                <a:solidFill>
                  <a:schemeClr val="tx1"/>
                </a:solidFill>
                <a:latin typeface="Aptos"/>
              </a:rPr>
              <a:t>Continuation: Let’s eat</a:t>
            </a:r>
          </a:p>
          <a:p>
            <a:pPr lvl="0"/>
            <a:endParaRPr lang="en-GB" sz="1050">
              <a:latin typeface="Aptos" panose="020B0004020202020204" pitchFamily="34" charset="0"/>
              <a:cs typeface="Arial" panose="020B0604020202020204" pitchFamily="34" charset="0"/>
            </a:endParaRPr>
          </a:p>
          <a:p>
            <a:r>
              <a:rPr lang="en-GB" sz="1050">
                <a:latin typeface="Aptos"/>
                <a:cs typeface="Arial"/>
              </a:rPr>
              <a:t>Explain which food you like/ dislike.</a:t>
            </a:r>
            <a:r>
              <a:rPr lang="en-US" sz="1050">
                <a:latin typeface="Aptos"/>
                <a:cs typeface="Arial"/>
              </a:rPr>
              <a:t> </a:t>
            </a:r>
            <a:r>
              <a:rPr lang="en-GB" sz="1050">
                <a:latin typeface="Aptos"/>
                <a:cs typeface="Arial"/>
              </a:rPr>
              <a:t>Describe what you eat at mealtimes. </a:t>
            </a:r>
            <a:r>
              <a:rPr lang="en-GB" sz="1100">
                <a:latin typeface="Aptos"/>
                <a:cs typeface="Arial"/>
              </a:rPr>
              <a:t>Say what you are going to buy for a party.</a:t>
            </a:r>
          </a:p>
          <a:p>
            <a:pPr lvl="0"/>
            <a:endParaRPr lang="en-GB" sz="1050">
              <a:latin typeface="Aptos" panose="020B0004020202020204" pitchFamily="34" charset="0"/>
              <a:cs typeface="Arial" panose="020B0604020202020204" pitchFamily="34" charset="0"/>
            </a:endParaRPr>
          </a:p>
          <a:p>
            <a:r>
              <a:rPr lang="en-GB" sz="1050" b="1">
                <a:solidFill>
                  <a:schemeClr val="tx1"/>
                </a:solidFill>
                <a:latin typeface="Aptos" panose="020B0004020202020204" pitchFamily="34" charset="0"/>
                <a:cs typeface="Arial" panose="020B0604020202020204" pitchFamily="34" charset="0"/>
              </a:rPr>
              <a:t>Grammar: </a:t>
            </a:r>
            <a:r>
              <a:rPr lang="en-GB" sz="1050">
                <a:solidFill>
                  <a:schemeClr val="tx1"/>
                </a:solidFill>
                <a:latin typeface="Aptos" panose="020B0004020202020204" pitchFamily="34" charset="0"/>
                <a:cs typeface="Arial" panose="020B0604020202020204" pitchFamily="34" charset="0"/>
              </a:rPr>
              <a:t>Use of plural opinions. </a:t>
            </a:r>
            <a:r>
              <a:rPr lang="en-GB" sz="1050">
                <a:latin typeface="Aptos" panose="020B0004020202020204" pitchFamily="34" charset="0"/>
                <a:cs typeface="Arial" panose="020B0604020202020204" pitchFamily="34" charset="0"/>
              </a:rPr>
              <a:t>Asking questions. Verbs in the present Tense: learn endings regular AR/ER/IR  verbs. Structures to order food and talk about food. Future tense: </a:t>
            </a:r>
            <a:r>
              <a:rPr lang="en-GB" sz="1050" err="1">
                <a:latin typeface="Aptos" panose="020B0004020202020204" pitchFamily="34" charset="0"/>
                <a:cs typeface="Arial" panose="020B0604020202020204" pitchFamily="34" charset="0"/>
              </a:rPr>
              <a:t>ir</a:t>
            </a:r>
            <a:r>
              <a:rPr lang="en-GB" sz="1050">
                <a:latin typeface="Aptos" panose="020B0004020202020204" pitchFamily="34" charset="0"/>
                <a:cs typeface="Arial" panose="020B0604020202020204" pitchFamily="34" charset="0"/>
              </a:rPr>
              <a:t> + a+ infinitive. </a:t>
            </a:r>
            <a:r>
              <a:rPr lang="en-GB" sz="1050">
                <a:solidFill>
                  <a:schemeClr val="tx1"/>
                </a:solidFill>
                <a:latin typeface="Aptos" panose="020B0004020202020204" pitchFamily="34" charset="0"/>
                <a:cs typeface="Arial" panose="020B0604020202020204" pitchFamily="34" charset="0"/>
              </a:rPr>
              <a:t>.</a:t>
            </a:r>
          </a:p>
        </p:txBody>
      </p:sp>
      <p:sp>
        <p:nvSpPr>
          <p:cNvPr id="33" name="Rectangle 32">
            <a:extLst>
              <a:ext uri="{FF2B5EF4-FFF2-40B4-BE49-F238E27FC236}">
                <a16:creationId xmlns:a16="http://schemas.microsoft.com/office/drawing/2014/main" id="{423B5E88-A92E-B163-58D8-14C7F65875DC}"/>
              </a:ext>
            </a:extLst>
          </p:cNvPr>
          <p:cNvSpPr/>
          <p:nvPr/>
        </p:nvSpPr>
        <p:spPr>
          <a:xfrm>
            <a:off x="7602290" y="4697944"/>
            <a:ext cx="3036014" cy="1550456"/>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rtlCol="0" anchor="t"/>
          <a:lstStyle/>
          <a:p>
            <a:pPr algn="ctr"/>
            <a:r>
              <a:rPr lang="en-GB" sz="1050" b="1" u="sng">
                <a:solidFill>
                  <a:schemeClr val="tx1"/>
                </a:solidFill>
                <a:latin typeface="Aptos" panose="020B0004020202020204" pitchFamily="34" charset="0"/>
                <a:cs typeface="Arial" panose="020B0604020202020204" pitchFamily="34" charset="0"/>
              </a:rPr>
              <a:t>Going out</a:t>
            </a:r>
          </a:p>
          <a:p>
            <a:pPr lvl="0"/>
            <a:r>
              <a:rPr lang="en-GB" sz="1050">
                <a:latin typeface="Aptos" panose="020B0004020202020204" pitchFamily="34" charset="0"/>
                <a:cs typeface="Arial" panose="020B0604020202020204" pitchFamily="34" charset="0"/>
              </a:rPr>
              <a:t>Arranging to go out.</a:t>
            </a:r>
            <a:r>
              <a:rPr lang="en-US" sz="1050">
                <a:latin typeface="Aptos" panose="020B0004020202020204" pitchFamily="34" charset="0"/>
                <a:cs typeface="Arial" panose="020B0604020202020204" pitchFamily="34" charset="0"/>
              </a:rPr>
              <a:t> </a:t>
            </a:r>
            <a:r>
              <a:rPr lang="en-GB" sz="1050">
                <a:latin typeface="Aptos" panose="020B0004020202020204" pitchFamily="34" charset="0"/>
                <a:cs typeface="Arial" panose="020B0604020202020204" pitchFamily="34" charset="0"/>
              </a:rPr>
              <a:t>Making excuses not to go out.</a:t>
            </a:r>
            <a:r>
              <a:rPr lang="en-US" sz="1050">
                <a:latin typeface="Aptos" panose="020B0004020202020204" pitchFamily="34" charset="0"/>
                <a:cs typeface="Arial" panose="020B0604020202020204" pitchFamily="34" charset="0"/>
              </a:rPr>
              <a:t> </a:t>
            </a:r>
            <a:r>
              <a:rPr lang="en-GB" sz="1050">
                <a:latin typeface="Aptos" panose="020B0004020202020204" pitchFamily="34" charset="0"/>
                <a:cs typeface="Arial" panose="020B0604020202020204" pitchFamily="34" charset="0"/>
              </a:rPr>
              <a:t>Talking about daily routine. Clothing: describing what you wear/ wore.</a:t>
            </a:r>
          </a:p>
          <a:p>
            <a:pPr lvl="0"/>
            <a:r>
              <a:rPr lang="en-GB" sz="1050" b="1">
                <a:latin typeface="Aptos" panose="020B0004020202020204" pitchFamily="34" charset="0"/>
                <a:cs typeface="Arial" panose="020B0604020202020204" pitchFamily="34" charset="0"/>
              </a:rPr>
              <a:t>Grammar: </a:t>
            </a:r>
            <a:r>
              <a:rPr lang="en-GB" sz="1050">
                <a:latin typeface="Aptos" panose="020B0004020202020204" pitchFamily="34" charset="0"/>
                <a:cs typeface="Arial" panose="020B0604020202020204" pitchFamily="34" charset="0"/>
              </a:rPr>
              <a:t>Use: Me </a:t>
            </a:r>
            <a:r>
              <a:rPr lang="en-GB" sz="1050" err="1">
                <a:latin typeface="Aptos" panose="020B0004020202020204" pitchFamily="34" charset="0"/>
                <a:cs typeface="Arial" panose="020B0604020202020204" pitchFamily="34" charset="0"/>
              </a:rPr>
              <a:t>gustaría</a:t>
            </a:r>
            <a:r>
              <a:rPr lang="en-GB" sz="1050">
                <a:latin typeface="Aptos" panose="020B0004020202020204" pitchFamily="34" charset="0"/>
                <a:cs typeface="Arial" panose="020B0604020202020204" pitchFamily="34" charset="0"/>
              </a:rPr>
              <a:t> + </a:t>
            </a:r>
            <a:r>
              <a:rPr lang="en-GB" sz="1050" err="1">
                <a:latin typeface="Aptos" panose="020B0004020202020204" pitchFamily="34" charset="0"/>
                <a:cs typeface="Arial" panose="020B0604020202020204" pitchFamily="34" charset="0"/>
              </a:rPr>
              <a:t>infi</a:t>
            </a:r>
            <a:r>
              <a:rPr lang="en-GB" sz="1050">
                <a:latin typeface="Aptos" panose="020B0004020202020204" pitchFamily="34" charset="0"/>
                <a:cs typeface="Arial" panose="020B0604020202020204" pitchFamily="34" charset="0"/>
              </a:rPr>
              <a:t>. Learn location. Use al/ a la . Irregular verbs </a:t>
            </a:r>
            <a:r>
              <a:rPr lang="en-GB" sz="1050" err="1">
                <a:latin typeface="Aptos" panose="020B0004020202020204" pitchFamily="34" charset="0"/>
                <a:cs typeface="Arial" panose="020B0604020202020204" pitchFamily="34" charset="0"/>
              </a:rPr>
              <a:t>poder</a:t>
            </a:r>
            <a:r>
              <a:rPr lang="en-GB" sz="1050">
                <a:latin typeface="Aptos" panose="020B0004020202020204" pitchFamily="34" charset="0"/>
                <a:cs typeface="Arial" panose="020B0604020202020204" pitchFamily="34" charset="0"/>
              </a:rPr>
              <a:t>= can &amp; </a:t>
            </a:r>
            <a:r>
              <a:rPr lang="en-GB" sz="1050" err="1">
                <a:latin typeface="Aptos" panose="020B0004020202020204" pitchFamily="34" charset="0"/>
                <a:cs typeface="Arial" panose="020B0604020202020204" pitchFamily="34" charset="0"/>
              </a:rPr>
              <a:t>querer</a:t>
            </a:r>
            <a:r>
              <a:rPr lang="en-GB" sz="1050">
                <a:latin typeface="Aptos" panose="020B0004020202020204" pitchFamily="34" charset="0"/>
                <a:cs typeface="Arial" panose="020B0604020202020204" pitchFamily="34" charset="0"/>
              </a:rPr>
              <a:t>=want. Use verbs of daily routine. Use </a:t>
            </a:r>
            <a:r>
              <a:rPr lang="en-GB" sz="1050" err="1">
                <a:latin typeface="Aptos" panose="020B0004020202020204" pitchFamily="34" charset="0"/>
                <a:cs typeface="Arial" panose="020B0604020202020204" pitchFamily="34" charset="0"/>
              </a:rPr>
              <a:t>este</a:t>
            </a:r>
            <a:r>
              <a:rPr lang="en-GB" sz="1050">
                <a:latin typeface="Aptos" panose="020B0004020202020204" pitchFamily="34" charset="0"/>
                <a:cs typeface="Arial" panose="020B0604020202020204" pitchFamily="34" charset="0"/>
              </a:rPr>
              <a:t>/ </a:t>
            </a:r>
            <a:r>
              <a:rPr lang="en-GB" sz="1050" err="1">
                <a:latin typeface="Aptos" panose="020B0004020202020204" pitchFamily="34" charset="0"/>
                <a:cs typeface="Arial" panose="020B0604020202020204" pitchFamily="34" charset="0"/>
              </a:rPr>
              <a:t>esta</a:t>
            </a:r>
            <a:r>
              <a:rPr lang="en-GB" sz="1050">
                <a:latin typeface="Aptos" panose="020B0004020202020204" pitchFamily="34" charset="0"/>
                <a:cs typeface="Arial" panose="020B0604020202020204" pitchFamily="34" charset="0"/>
              </a:rPr>
              <a:t>/ </a:t>
            </a:r>
            <a:r>
              <a:rPr lang="en-GB" sz="1050" err="1">
                <a:latin typeface="Aptos" panose="020B0004020202020204" pitchFamily="34" charset="0"/>
                <a:cs typeface="Arial" panose="020B0604020202020204" pitchFamily="34" charset="0"/>
              </a:rPr>
              <a:t>estos</a:t>
            </a:r>
            <a:r>
              <a:rPr lang="en-GB" sz="1050">
                <a:latin typeface="Aptos" panose="020B0004020202020204" pitchFamily="34" charset="0"/>
                <a:cs typeface="Arial" panose="020B0604020202020204" pitchFamily="34" charset="0"/>
              </a:rPr>
              <a:t>/ </a:t>
            </a:r>
            <a:r>
              <a:rPr lang="en-GB" sz="1050" err="1">
                <a:latin typeface="Aptos" panose="020B0004020202020204" pitchFamily="34" charset="0"/>
                <a:cs typeface="Arial" panose="020B0604020202020204" pitchFamily="34" charset="0"/>
              </a:rPr>
              <a:t>estas</a:t>
            </a:r>
            <a:r>
              <a:rPr lang="en-GB" sz="1050">
                <a:latin typeface="Aptos" panose="020B0004020202020204" pitchFamily="34" charset="0"/>
                <a:cs typeface="Arial" panose="020B0604020202020204" pitchFamily="34" charset="0"/>
              </a:rPr>
              <a:t>. Revise present, past and future.</a:t>
            </a:r>
          </a:p>
        </p:txBody>
      </p:sp>
      <p:sp>
        <p:nvSpPr>
          <p:cNvPr id="2" name="AutoShape 2" descr="Generated image: Shakespearean emblem for English Department">
            <a:extLst>
              <a:ext uri="{FF2B5EF4-FFF2-40B4-BE49-F238E27FC236}">
                <a16:creationId xmlns:a16="http://schemas.microsoft.com/office/drawing/2014/main" id="{B0470124-A0AF-B863-A91A-4B7A017508BD}"/>
              </a:ext>
            </a:extLst>
          </p:cNvPr>
          <p:cNvSpPr>
            <a:spLocks noChangeAspect="1" noChangeArrowheads="1"/>
          </p:cNvSpPr>
          <p:nvPr/>
        </p:nvSpPr>
        <p:spPr bwMode="auto">
          <a:xfrm>
            <a:off x="5881688" y="6248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 name="Picture 2">
            <a:extLst>
              <a:ext uri="{FF2B5EF4-FFF2-40B4-BE49-F238E27FC236}">
                <a16:creationId xmlns:a16="http://schemas.microsoft.com/office/drawing/2014/main" id="{887A9590-51F0-7E54-922D-BDB39FA828B9}"/>
              </a:ext>
            </a:extLst>
          </p:cNvPr>
          <p:cNvPicPr>
            <a:picLocks noChangeAspect="1"/>
          </p:cNvPicPr>
          <p:nvPr/>
        </p:nvPicPr>
        <p:blipFill>
          <a:blip r:embed="rId5"/>
          <a:srcRect t="22426" b="31044"/>
          <a:stretch>
            <a:fillRect/>
          </a:stretch>
        </p:blipFill>
        <p:spPr>
          <a:xfrm>
            <a:off x="6308853" y="-44797"/>
            <a:ext cx="5567682" cy="1727124"/>
          </a:xfrm>
          <a:prstGeom prst="rect">
            <a:avLst/>
          </a:prstGeom>
        </p:spPr>
      </p:pic>
      <p:pic>
        <p:nvPicPr>
          <p:cNvPr id="4" name="Picture 2" descr="Flashcards Giving directions | De weg wijzen | Spelen met Engels">
            <a:extLst>
              <a:ext uri="{FF2B5EF4-FFF2-40B4-BE49-F238E27FC236}">
                <a16:creationId xmlns:a16="http://schemas.microsoft.com/office/drawing/2014/main" id="{5ECB93B6-5F11-5E8D-D917-DB903F63E142}"/>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t="14583" b="21577"/>
          <a:stretch/>
        </p:blipFill>
        <p:spPr bwMode="auto">
          <a:xfrm>
            <a:off x="10723001" y="5040338"/>
            <a:ext cx="1254918" cy="115424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Free Icon | Paella">
            <a:extLst>
              <a:ext uri="{FF2B5EF4-FFF2-40B4-BE49-F238E27FC236}">
                <a16:creationId xmlns:a16="http://schemas.microsoft.com/office/drawing/2014/main" id="{67F78DBC-4802-2FFC-DC72-749F43B80C6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51771" y="5312752"/>
            <a:ext cx="1598970" cy="159897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8" descr="placa de vetor preto e branco com refeição tradicional de ação de Graças,  garfo e faca. contorno de peru assado com molho de cranberry. comida  festiva de Natal ou ação de Graças.">
            <a:extLst>
              <a:ext uri="{FF2B5EF4-FFF2-40B4-BE49-F238E27FC236}">
                <a16:creationId xmlns:a16="http://schemas.microsoft.com/office/drawing/2014/main" id="{5525E465-D075-568C-AB70-342CEAF8ACE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749302" y="6964019"/>
            <a:ext cx="1320461" cy="111985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Set of kids, children, teens with gadgets - computer, laptop, tablet ...">
            <a:extLst>
              <a:ext uri="{FF2B5EF4-FFF2-40B4-BE49-F238E27FC236}">
                <a16:creationId xmlns:a16="http://schemas.microsoft.com/office/drawing/2014/main" id="{AA1156D0-33F3-D123-264F-7F6320B46B6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491000" y="9449029"/>
            <a:ext cx="1254918" cy="1254918"/>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Download Vacation Clipart HQ PNG Image | FreePNGImg">
            <a:extLst>
              <a:ext uri="{FF2B5EF4-FFF2-40B4-BE49-F238E27FC236}">
                <a16:creationId xmlns:a16="http://schemas.microsoft.com/office/drawing/2014/main" id="{C6BC09EE-A61B-C4AD-B862-B66589D01850}"/>
              </a:ext>
            </a:extLst>
          </p:cNvPr>
          <p:cNvPicPr>
            <a:picLocks noGrp="1" noChangeAspect="1" noChangeArrowheads="1"/>
          </p:cNvPicPr>
          <p:nvPr>
            <p:ph idx="1"/>
          </p:nvPr>
        </p:nvPicPr>
        <p:blipFill>
          <a:blip r:embed="rId10">
            <a:extLst>
              <a:ext uri="{28A0092B-C50C-407E-A947-70E740481C1C}">
                <a14:useLocalDpi xmlns:a14="http://schemas.microsoft.com/office/drawing/2010/main" val="0"/>
              </a:ext>
            </a:extLst>
          </a:blip>
          <a:srcRect/>
          <a:stretch>
            <a:fillRect/>
          </a:stretch>
        </p:blipFill>
        <p:spPr bwMode="auto">
          <a:xfrm>
            <a:off x="418860" y="9807090"/>
            <a:ext cx="1046290" cy="773693"/>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a:extLst>
              <a:ext uri="{FF2B5EF4-FFF2-40B4-BE49-F238E27FC236}">
                <a16:creationId xmlns:a16="http://schemas.microsoft.com/office/drawing/2014/main" id="{1F3C9192-943F-7407-4534-E96FDF73007B}"/>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64465" y="184877"/>
            <a:ext cx="3585640" cy="358564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036A3AA9-6CC3-7412-FCB4-BB8A81D90D24}"/>
              </a:ext>
            </a:extLst>
          </p:cNvPr>
          <p:cNvPicPr>
            <a:picLocks noChangeAspect="1"/>
          </p:cNvPicPr>
          <p:nvPr/>
        </p:nvPicPr>
        <p:blipFill>
          <a:blip r:embed="rId12">
            <a:extLst>
              <a:ext uri="{28A0092B-C50C-407E-A947-70E740481C1C}">
                <a14:useLocalDpi xmlns:a14="http://schemas.microsoft.com/office/drawing/2010/main" val="0"/>
              </a:ext>
            </a:extLst>
          </a:blip>
          <a:srcRect b="32556"/>
          <a:stretch>
            <a:fillRect/>
          </a:stretch>
        </p:blipFill>
        <p:spPr>
          <a:xfrm>
            <a:off x="9346901" y="11850597"/>
            <a:ext cx="2529634" cy="720462"/>
          </a:xfrm>
          <a:prstGeom prst="rect">
            <a:avLst/>
          </a:prstGeom>
        </p:spPr>
      </p:pic>
    </p:spTree>
    <p:extLst>
      <p:ext uri="{BB962C8B-B14F-4D97-AF65-F5344CB8AC3E}">
        <p14:creationId xmlns:p14="http://schemas.microsoft.com/office/powerpoint/2010/main" val="22170779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DD8136-C539-8A60-5724-5A3492D71F54}"/>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4E99B53E-0E66-8CFF-BEAC-E282CF435CB0}"/>
              </a:ext>
            </a:extLst>
          </p:cNvPr>
          <p:cNvPicPr>
            <a:picLocks noChangeAspect="1"/>
          </p:cNvPicPr>
          <p:nvPr/>
        </p:nvPicPr>
        <p:blipFill>
          <a:blip r:embed="rId2">
            <a:clrChange>
              <a:clrFrom>
                <a:srgbClr val="000000">
                  <a:alpha val="0"/>
                </a:srgbClr>
              </a:clrFrom>
              <a:clrTo>
                <a:srgbClr val="000000">
                  <a:alpha val="0"/>
                </a:srgbClr>
              </a:clrTo>
            </a:clrChange>
            <a:alphaModFix amt="35000"/>
            <a:extLst>
              <a:ext uri="{BEBA8EAE-BF5A-486C-A8C5-ECC9F3942E4B}">
                <a14:imgProps xmlns:a14="http://schemas.microsoft.com/office/drawing/2010/main">
                  <a14:imgLayer r:embed="rId3">
                    <a14:imgEffect>
                      <a14:artisticLineDrawing/>
                    </a14:imgEffect>
                  </a14:imgLayer>
                </a14:imgProps>
              </a:ext>
              <a:ext uri="{28A0092B-C50C-407E-A947-70E740481C1C}">
                <a14:useLocalDpi xmlns:a14="http://schemas.microsoft.com/office/drawing/2010/main" val="0"/>
              </a:ext>
            </a:extLst>
          </a:blip>
          <a:srcRect l="10840" r="10004" b="6316"/>
          <a:stretch>
            <a:fillRect/>
          </a:stretch>
        </p:blipFill>
        <p:spPr>
          <a:xfrm>
            <a:off x="358646" y="-1466011"/>
            <a:ext cx="12055125" cy="14267611"/>
          </a:xfrm>
          <a:prstGeom prst="rect">
            <a:avLst/>
          </a:prstGeom>
        </p:spPr>
      </p:pic>
      <p:pic>
        <p:nvPicPr>
          <p:cNvPr id="26" name="Picture 25">
            <a:extLst>
              <a:ext uri="{FF2B5EF4-FFF2-40B4-BE49-F238E27FC236}">
                <a16:creationId xmlns:a16="http://schemas.microsoft.com/office/drawing/2014/main" id="{9203685D-E91A-8878-7338-8D0E2C6A1384}"/>
              </a:ext>
            </a:extLst>
          </p:cNvPr>
          <p:cNvPicPr>
            <a:picLocks noChangeAspect="1"/>
          </p:cNvPicPr>
          <p:nvPr/>
        </p:nvPicPr>
        <p:blipFill>
          <a:blip r:embed="rId4"/>
          <a:stretch>
            <a:fillRect/>
          </a:stretch>
        </p:blipFill>
        <p:spPr>
          <a:xfrm>
            <a:off x="-1415530" y="1332916"/>
            <a:ext cx="15603478" cy="11262206"/>
          </a:xfrm>
          <a:prstGeom prst="rect">
            <a:avLst/>
          </a:prstGeom>
        </p:spPr>
      </p:pic>
      <p:sp>
        <p:nvSpPr>
          <p:cNvPr id="28" name="Rectangle 27">
            <a:extLst>
              <a:ext uri="{FF2B5EF4-FFF2-40B4-BE49-F238E27FC236}">
                <a16:creationId xmlns:a16="http://schemas.microsoft.com/office/drawing/2014/main" id="{1D91A233-3DDF-7735-A3AC-4A1503F77491}"/>
              </a:ext>
            </a:extLst>
          </p:cNvPr>
          <p:cNvSpPr/>
          <p:nvPr/>
        </p:nvSpPr>
        <p:spPr>
          <a:xfrm>
            <a:off x="193228" y="10630386"/>
            <a:ext cx="2999151" cy="1497446"/>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rtlCol="0" anchor="t"/>
          <a:lstStyle/>
          <a:p>
            <a:pPr algn="ctr"/>
            <a:r>
              <a:rPr lang="en-GB" sz="1050" b="1" u="sng">
                <a:solidFill>
                  <a:schemeClr val="tx1"/>
                </a:solidFill>
                <a:latin typeface="Aptos" panose="020B0004020202020204" pitchFamily="34" charset="0"/>
                <a:cs typeface="Arial" panose="020B0604020202020204" pitchFamily="34" charset="0"/>
              </a:rPr>
              <a:t>Technology , TV, cinema and free time</a:t>
            </a:r>
            <a:endParaRPr lang="en-US" sz="1050" b="1" u="sng">
              <a:solidFill>
                <a:schemeClr val="tx1"/>
              </a:solidFill>
              <a:latin typeface="Aptos" panose="020B0004020202020204" pitchFamily="34" charset="0"/>
              <a:cs typeface="Arial" panose="020B0604020202020204" pitchFamily="34" charset="0"/>
            </a:endParaRPr>
          </a:p>
          <a:p>
            <a:r>
              <a:rPr lang="en-GB" sz="1050">
                <a:solidFill>
                  <a:schemeClr val="tx1"/>
                </a:solidFill>
                <a:latin typeface="Aptos" panose="020B0004020202020204" pitchFamily="34" charset="0"/>
                <a:cs typeface="Arial" panose="020B0604020202020204" pitchFamily="34" charset="0"/>
              </a:rPr>
              <a:t>Say what you use technology for, give opinions and compare types of TV programmes and films. Justify your opinions</a:t>
            </a:r>
          </a:p>
          <a:p>
            <a:r>
              <a:rPr lang="en-GB" sz="1050" b="1">
                <a:solidFill>
                  <a:schemeClr val="tx1"/>
                </a:solidFill>
                <a:latin typeface="Aptos" panose="020B0004020202020204" pitchFamily="34" charset="0"/>
                <a:cs typeface="Arial" panose="020B0604020202020204" pitchFamily="34" charset="0"/>
              </a:rPr>
              <a:t>Grammar: </a:t>
            </a:r>
            <a:r>
              <a:rPr lang="en-GB" sz="1050">
                <a:solidFill>
                  <a:schemeClr val="tx1"/>
                </a:solidFill>
                <a:latin typeface="Aptos" panose="020B0004020202020204" pitchFamily="34" charset="0"/>
                <a:cs typeface="Arial" panose="020B0604020202020204" pitchFamily="34" charset="0"/>
              </a:rPr>
              <a:t>Revise regular verbs in present &amp; past: AR/ER/IR verbs. Use plural opinions &amp; adjectives. Use of comparatives (more…than / less…than). Future tense: </a:t>
            </a:r>
            <a:r>
              <a:rPr lang="en-GB" sz="1050" err="1">
                <a:solidFill>
                  <a:schemeClr val="tx1"/>
                </a:solidFill>
                <a:latin typeface="Aptos" panose="020B0004020202020204" pitchFamily="34" charset="0"/>
                <a:cs typeface="Arial" panose="020B0604020202020204" pitchFamily="34" charset="0"/>
              </a:rPr>
              <a:t>ir</a:t>
            </a:r>
            <a:r>
              <a:rPr lang="en-GB" sz="1050">
                <a:solidFill>
                  <a:schemeClr val="tx1"/>
                </a:solidFill>
                <a:latin typeface="Aptos" panose="020B0004020202020204" pitchFamily="34" charset="0"/>
                <a:cs typeface="Arial" panose="020B0604020202020204" pitchFamily="34" charset="0"/>
              </a:rPr>
              <a:t> + a + infinitive.</a:t>
            </a:r>
          </a:p>
        </p:txBody>
      </p:sp>
      <p:sp>
        <p:nvSpPr>
          <p:cNvPr id="29" name="Rectangle 28">
            <a:extLst>
              <a:ext uri="{FF2B5EF4-FFF2-40B4-BE49-F238E27FC236}">
                <a16:creationId xmlns:a16="http://schemas.microsoft.com/office/drawing/2014/main" id="{14089899-5034-D3BF-58C4-9500E642D995}"/>
              </a:ext>
            </a:extLst>
          </p:cNvPr>
          <p:cNvSpPr/>
          <p:nvPr/>
        </p:nvSpPr>
        <p:spPr>
          <a:xfrm>
            <a:off x="1104758" y="7983530"/>
            <a:ext cx="2567356" cy="1966795"/>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rtlCol="0" anchor="t"/>
          <a:lstStyle/>
          <a:p>
            <a:pPr algn="ctr"/>
            <a:r>
              <a:rPr lang="en-GB" sz="1050" b="1" u="sng">
                <a:solidFill>
                  <a:schemeClr val="tx1"/>
                </a:solidFill>
                <a:latin typeface="Aptos" panose="020B0004020202020204" pitchFamily="34" charset="0"/>
                <a:cs typeface="Arial" panose="020B0604020202020204" pitchFamily="34" charset="0"/>
              </a:rPr>
              <a:t>Continuation: Helping at home, work and future plans</a:t>
            </a:r>
          </a:p>
          <a:p>
            <a:r>
              <a:rPr lang="en-GB" sz="1050">
                <a:solidFill>
                  <a:schemeClr val="tx1"/>
                </a:solidFill>
                <a:latin typeface="Aptos" panose="020B0004020202020204" pitchFamily="34" charset="0"/>
                <a:cs typeface="Arial" panose="020B0604020202020204" pitchFamily="34" charset="0"/>
              </a:rPr>
              <a:t>Say what you do at home to help. Express what you would like to do as a job and explain your personal qualities. Make plans for the future.</a:t>
            </a:r>
          </a:p>
          <a:p>
            <a:r>
              <a:rPr lang="en-GB" sz="1050" b="1">
                <a:solidFill>
                  <a:schemeClr val="tx1"/>
                </a:solidFill>
                <a:latin typeface="Aptos" panose="020B0004020202020204" pitchFamily="34" charset="0"/>
                <a:cs typeface="Arial" panose="020B0604020202020204" pitchFamily="34" charset="0"/>
              </a:rPr>
              <a:t>Grammar: </a:t>
            </a:r>
            <a:r>
              <a:rPr lang="en-GB" sz="1050">
                <a:solidFill>
                  <a:schemeClr val="tx1"/>
                </a:solidFill>
                <a:latin typeface="Aptos" panose="020B0004020202020204" pitchFamily="34" charset="0"/>
                <a:cs typeface="Arial" panose="020B0604020202020204" pitchFamily="34" charset="0"/>
              </a:rPr>
              <a:t>Revise present: regular and irregular verbs; make wishes for the future using: “me </a:t>
            </a:r>
            <a:r>
              <a:rPr lang="en-GB" sz="1050" err="1">
                <a:solidFill>
                  <a:schemeClr val="tx1"/>
                </a:solidFill>
                <a:latin typeface="Aptos" panose="020B0004020202020204" pitchFamily="34" charset="0"/>
                <a:cs typeface="Arial" panose="020B0604020202020204" pitchFamily="34" charset="0"/>
              </a:rPr>
              <a:t>gustaría</a:t>
            </a:r>
            <a:r>
              <a:rPr lang="en-GB" sz="1050">
                <a:solidFill>
                  <a:schemeClr val="tx1"/>
                </a:solidFill>
                <a:latin typeface="Aptos" panose="020B0004020202020204" pitchFamily="34" charset="0"/>
                <a:cs typeface="Arial" panose="020B0604020202020204" pitchFamily="34" charset="0"/>
              </a:rPr>
              <a:t>/ </a:t>
            </a:r>
            <a:r>
              <a:rPr lang="en-GB" sz="1050" err="1">
                <a:solidFill>
                  <a:schemeClr val="tx1"/>
                </a:solidFill>
                <a:latin typeface="Aptos" panose="020B0004020202020204" pitchFamily="34" charset="0"/>
                <a:cs typeface="Arial" panose="020B0604020202020204" pitchFamily="34" charset="0"/>
              </a:rPr>
              <a:t>encantaría</a:t>
            </a:r>
            <a:r>
              <a:rPr lang="en-GB" sz="1050">
                <a:solidFill>
                  <a:schemeClr val="tx1"/>
                </a:solidFill>
                <a:latin typeface="Aptos" panose="020B0004020202020204" pitchFamily="34" charset="0"/>
                <a:cs typeface="Arial" panose="020B0604020202020204" pitchFamily="34" charset="0"/>
              </a:rPr>
              <a:t> + infinitive= I would like”.  Future tense (I will….) </a:t>
            </a:r>
          </a:p>
        </p:txBody>
      </p:sp>
      <p:sp>
        <p:nvSpPr>
          <p:cNvPr id="30" name="Rectangle 29">
            <a:extLst>
              <a:ext uri="{FF2B5EF4-FFF2-40B4-BE49-F238E27FC236}">
                <a16:creationId xmlns:a16="http://schemas.microsoft.com/office/drawing/2014/main" id="{428B18D7-A475-298C-D5CE-121059C929A5}"/>
              </a:ext>
            </a:extLst>
          </p:cNvPr>
          <p:cNvSpPr/>
          <p:nvPr/>
        </p:nvSpPr>
        <p:spPr>
          <a:xfrm>
            <a:off x="6912463" y="9228312"/>
            <a:ext cx="2567356" cy="1759764"/>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rtlCol="0" anchor="t"/>
          <a:lstStyle/>
          <a:p>
            <a:pPr algn="ctr"/>
            <a:r>
              <a:rPr lang="en-GB" sz="1050" b="1" u="sng">
                <a:solidFill>
                  <a:schemeClr val="tx1"/>
                </a:solidFill>
                <a:latin typeface="Aptos" panose="020B0004020202020204" pitchFamily="34" charset="0"/>
                <a:cs typeface="Arial" panose="020B0604020202020204" pitchFamily="34" charset="0"/>
              </a:rPr>
              <a:t>Helping at home, work and future plans</a:t>
            </a:r>
          </a:p>
          <a:p>
            <a:r>
              <a:rPr lang="en-GB" sz="1050">
                <a:solidFill>
                  <a:schemeClr val="tx1"/>
                </a:solidFill>
                <a:latin typeface="Aptos" panose="020B0004020202020204" pitchFamily="34" charset="0"/>
                <a:cs typeface="Arial" panose="020B0604020202020204" pitchFamily="34" charset="0"/>
              </a:rPr>
              <a:t>Say what you do at home to help. Express what you would like to do as a job and explain your personal qualities. Make plans for the future.</a:t>
            </a:r>
          </a:p>
          <a:p>
            <a:r>
              <a:rPr lang="en-GB" sz="1050" b="1">
                <a:solidFill>
                  <a:schemeClr val="tx1"/>
                </a:solidFill>
                <a:latin typeface="Aptos" panose="020B0004020202020204" pitchFamily="34" charset="0"/>
                <a:cs typeface="Arial" panose="020B0604020202020204" pitchFamily="34" charset="0"/>
              </a:rPr>
              <a:t>Grammar: </a:t>
            </a:r>
            <a:r>
              <a:rPr lang="en-GB" sz="1050">
                <a:solidFill>
                  <a:schemeClr val="tx1"/>
                </a:solidFill>
                <a:latin typeface="Aptos" panose="020B0004020202020204" pitchFamily="34" charset="0"/>
                <a:cs typeface="Arial" panose="020B0604020202020204" pitchFamily="34" charset="0"/>
              </a:rPr>
              <a:t>Revise present: regular and irregular verbs; make wishes for the future using: “me </a:t>
            </a:r>
            <a:r>
              <a:rPr lang="en-GB" sz="1050" err="1">
                <a:solidFill>
                  <a:schemeClr val="tx1"/>
                </a:solidFill>
                <a:latin typeface="Aptos" panose="020B0004020202020204" pitchFamily="34" charset="0"/>
                <a:cs typeface="Arial" panose="020B0604020202020204" pitchFamily="34" charset="0"/>
              </a:rPr>
              <a:t>gustaría</a:t>
            </a:r>
            <a:r>
              <a:rPr lang="en-GB" sz="1050">
                <a:solidFill>
                  <a:schemeClr val="tx1"/>
                </a:solidFill>
                <a:latin typeface="Aptos" panose="020B0004020202020204" pitchFamily="34" charset="0"/>
                <a:cs typeface="Arial" panose="020B0604020202020204" pitchFamily="34" charset="0"/>
              </a:rPr>
              <a:t>/ </a:t>
            </a:r>
            <a:r>
              <a:rPr lang="en-GB" sz="1050" err="1">
                <a:solidFill>
                  <a:schemeClr val="tx1"/>
                </a:solidFill>
                <a:latin typeface="Aptos" panose="020B0004020202020204" pitchFamily="34" charset="0"/>
                <a:cs typeface="Arial" panose="020B0604020202020204" pitchFamily="34" charset="0"/>
              </a:rPr>
              <a:t>encantaría</a:t>
            </a:r>
            <a:r>
              <a:rPr lang="en-GB" sz="1050">
                <a:solidFill>
                  <a:schemeClr val="tx1"/>
                </a:solidFill>
                <a:latin typeface="Aptos" panose="020B0004020202020204" pitchFamily="34" charset="0"/>
                <a:cs typeface="Arial" panose="020B0604020202020204" pitchFamily="34" charset="0"/>
              </a:rPr>
              <a:t> + infinitive= I would like”.  Future tense (I will….) </a:t>
            </a:r>
          </a:p>
        </p:txBody>
      </p:sp>
      <p:sp>
        <p:nvSpPr>
          <p:cNvPr id="31" name="Rectangle 30">
            <a:extLst>
              <a:ext uri="{FF2B5EF4-FFF2-40B4-BE49-F238E27FC236}">
                <a16:creationId xmlns:a16="http://schemas.microsoft.com/office/drawing/2014/main" id="{A4AC8DDB-1BA3-2B3A-35C6-55B5F098CA29}"/>
              </a:ext>
            </a:extLst>
          </p:cNvPr>
          <p:cNvSpPr/>
          <p:nvPr/>
        </p:nvSpPr>
        <p:spPr>
          <a:xfrm>
            <a:off x="7602288" y="6993359"/>
            <a:ext cx="3033627" cy="1966796"/>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rtlCol="0" anchor="t"/>
          <a:lstStyle/>
          <a:p>
            <a:pPr algn="ctr"/>
            <a:r>
              <a:rPr lang="en-GB" sz="1050" b="1" u="sng">
                <a:solidFill>
                  <a:schemeClr val="tx1"/>
                </a:solidFill>
                <a:latin typeface="Aptos" panose="020B0004020202020204" pitchFamily="34" charset="0"/>
                <a:cs typeface="Arial" panose="020B0604020202020204" pitchFamily="34" charset="0"/>
              </a:rPr>
              <a:t>Healthy lifestyles</a:t>
            </a:r>
          </a:p>
          <a:p>
            <a:r>
              <a:rPr lang="en-GB" sz="1050">
                <a:solidFill>
                  <a:schemeClr val="tx1"/>
                </a:solidFill>
                <a:latin typeface="Aptos" panose="020B0004020202020204" pitchFamily="34" charset="0"/>
                <a:cs typeface="Arial" panose="020B0604020202020204" pitchFamily="34" charset="0"/>
              </a:rPr>
              <a:t>Talk about illness; give and understand advice on health &amp; healthy living. Discuss healthy and unhealthy eating.</a:t>
            </a:r>
          </a:p>
          <a:p>
            <a:r>
              <a:rPr lang="en-GB" sz="1050" b="1">
                <a:solidFill>
                  <a:schemeClr val="tx1"/>
                </a:solidFill>
                <a:latin typeface="Aptos" panose="020B0004020202020204" pitchFamily="34" charset="0"/>
                <a:cs typeface="Arial" panose="020B0604020202020204" pitchFamily="34" charset="0"/>
              </a:rPr>
              <a:t>Grammar: </a:t>
            </a:r>
            <a:r>
              <a:rPr lang="en-GB" sz="1050">
                <a:solidFill>
                  <a:schemeClr val="tx1"/>
                </a:solidFill>
                <a:latin typeface="Aptos" panose="020B0004020202020204" pitchFamily="34" charset="0"/>
                <a:cs typeface="Arial" panose="020B0604020202020204" pitchFamily="34" charset="0"/>
              </a:rPr>
              <a:t>Use “me </a:t>
            </a:r>
            <a:r>
              <a:rPr lang="en-GB" sz="1050" err="1">
                <a:solidFill>
                  <a:schemeClr val="tx1"/>
                </a:solidFill>
                <a:latin typeface="Aptos" panose="020B0004020202020204" pitchFamily="34" charset="0"/>
                <a:cs typeface="Arial" panose="020B0604020202020204" pitchFamily="34" charset="0"/>
              </a:rPr>
              <a:t>duele</a:t>
            </a:r>
            <a:r>
              <a:rPr lang="en-GB" sz="1050">
                <a:solidFill>
                  <a:schemeClr val="tx1"/>
                </a:solidFill>
                <a:latin typeface="Aptos" panose="020B0004020202020204" pitchFamily="34" charset="0"/>
                <a:cs typeface="Arial" panose="020B0604020202020204" pitchFamily="34" charset="0"/>
              </a:rPr>
              <a:t>” + body part= to say something hurts. Use “(no)  hay </a:t>
            </a:r>
            <a:r>
              <a:rPr lang="en-GB" sz="1050" err="1">
                <a:solidFill>
                  <a:schemeClr val="tx1"/>
                </a:solidFill>
                <a:latin typeface="Aptos" panose="020B0004020202020204" pitchFamily="34" charset="0"/>
                <a:cs typeface="Arial" panose="020B0604020202020204" pitchFamily="34" charset="0"/>
              </a:rPr>
              <a:t>que</a:t>
            </a:r>
            <a:r>
              <a:rPr lang="en-GB" sz="1050">
                <a:solidFill>
                  <a:schemeClr val="tx1"/>
                </a:solidFill>
                <a:latin typeface="Aptos" panose="020B0004020202020204" pitchFamily="34" charset="0"/>
                <a:cs typeface="Arial" panose="020B0604020202020204" pitchFamily="34" charset="0"/>
              </a:rPr>
              <a:t> + infinitive &amp; (no) </a:t>
            </a:r>
            <a:r>
              <a:rPr lang="en-GB" sz="1050" err="1">
                <a:solidFill>
                  <a:schemeClr val="tx1"/>
                </a:solidFill>
                <a:latin typeface="Aptos" panose="020B0004020202020204" pitchFamily="34" charset="0"/>
                <a:cs typeface="Arial" panose="020B0604020202020204" pitchFamily="34" charset="0"/>
              </a:rPr>
              <a:t>debes</a:t>
            </a:r>
            <a:r>
              <a:rPr lang="en-GB" sz="1050">
                <a:solidFill>
                  <a:schemeClr val="tx1"/>
                </a:solidFill>
                <a:latin typeface="Aptos" panose="020B0004020202020204" pitchFamily="34" charset="0"/>
                <a:cs typeface="Arial" panose="020B0604020202020204" pitchFamily="34" charset="0"/>
              </a:rPr>
              <a:t> + infinitive= one must” to give advice.  Learn when to use verbs ser &amp; </a:t>
            </a:r>
            <a:r>
              <a:rPr lang="en-GB" sz="1050" err="1">
                <a:solidFill>
                  <a:schemeClr val="tx1"/>
                </a:solidFill>
                <a:latin typeface="Aptos" panose="020B0004020202020204" pitchFamily="34" charset="0"/>
                <a:cs typeface="Arial" panose="020B0604020202020204" pitchFamily="34" charset="0"/>
              </a:rPr>
              <a:t>estar</a:t>
            </a:r>
            <a:r>
              <a:rPr lang="en-GB" sz="1050">
                <a:solidFill>
                  <a:schemeClr val="tx1"/>
                </a:solidFill>
                <a:latin typeface="Aptos" panose="020B0004020202020204" pitchFamily="34" charset="0"/>
                <a:cs typeface="Arial" panose="020B0604020202020204" pitchFamily="34" charset="0"/>
              </a:rPr>
              <a:t> (both meaning to be). Use direct pronouns: e.g. </a:t>
            </a:r>
            <a:r>
              <a:rPr lang="en-GB" sz="1050" b="1" u="sng">
                <a:solidFill>
                  <a:schemeClr val="tx1"/>
                </a:solidFill>
                <a:latin typeface="Aptos" panose="020B0004020202020204" pitchFamily="34" charset="0"/>
                <a:cs typeface="Arial" panose="020B0604020202020204" pitchFamily="34" charset="0"/>
              </a:rPr>
              <a:t>las</a:t>
            </a:r>
            <a:r>
              <a:rPr lang="en-GB" sz="1050">
                <a:solidFill>
                  <a:schemeClr val="tx1"/>
                </a:solidFill>
                <a:latin typeface="Aptos" panose="020B0004020202020204" pitchFamily="34" charset="0"/>
                <a:cs typeface="Arial" panose="020B0604020202020204" pitchFamily="34" charset="0"/>
              </a:rPr>
              <a:t> </a:t>
            </a:r>
            <a:r>
              <a:rPr lang="en-GB" sz="1050" err="1">
                <a:solidFill>
                  <a:schemeClr val="tx1"/>
                </a:solidFill>
                <a:latin typeface="Aptos" panose="020B0004020202020204" pitchFamily="34" charset="0"/>
                <a:cs typeface="Arial" panose="020B0604020202020204" pitchFamily="34" charset="0"/>
              </a:rPr>
              <a:t>como</a:t>
            </a:r>
            <a:r>
              <a:rPr lang="en-GB" sz="1050">
                <a:solidFill>
                  <a:schemeClr val="tx1"/>
                </a:solidFill>
                <a:latin typeface="Aptos" panose="020B0004020202020204" pitchFamily="34" charset="0"/>
                <a:cs typeface="Arial" panose="020B0604020202020204" pitchFamily="34" charset="0"/>
              </a:rPr>
              <a:t> = I eat </a:t>
            </a:r>
            <a:r>
              <a:rPr lang="en-GB" sz="1050" b="1" u="sng">
                <a:solidFill>
                  <a:schemeClr val="tx1"/>
                </a:solidFill>
                <a:latin typeface="Aptos" panose="020B0004020202020204" pitchFamily="34" charset="0"/>
                <a:cs typeface="Arial" panose="020B0604020202020204" pitchFamily="34" charset="0"/>
              </a:rPr>
              <a:t>them.</a:t>
            </a:r>
            <a:r>
              <a:rPr lang="en-GB" sz="1050">
                <a:solidFill>
                  <a:schemeClr val="tx1"/>
                </a:solidFill>
                <a:latin typeface="Aptos" panose="020B0004020202020204" pitchFamily="34" charset="0"/>
                <a:cs typeface="Arial" panose="020B0604020202020204" pitchFamily="34" charset="0"/>
              </a:rPr>
              <a:t> Continue practising use of tenses: present , past and future</a:t>
            </a:r>
          </a:p>
        </p:txBody>
      </p:sp>
      <p:sp>
        <p:nvSpPr>
          <p:cNvPr id="33" name="Rectangle 32">
            <a:extLst>
              <a:ext uri="{FF2B5EF4-FFF2-40B4-BE49-F238E27FC236}">
                <a16:creationId xmlns:a16="http://schemas.microsoft.com/office/drawing/2014/main" id="{96ED4F85-4C67-962C-AED9-3C1112481646}"/>
              </a:ext>
            </a:extLst>
          </p:cNvPr>
          <p:cNvSpPr/>
          <p:nvPr/>
        </p:nvSpPr>
        <p:spPr>
          <a:xfrm>
            <a:off x="2089814" y="5255817"/>
            <a:ext cx="3476627" cy="1697143"/>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rtlCol="0" anchor="t"/>
          <a:lstStyle/>
          <a:p>
            <a:pPr algn="ctr"/>
            <a:r>
              <a:rPr lang="en-GB" sz="1050" b="1" u="sng">
                <a:solidFill>
                  <a:schemeClr val="tx1"/>
                </a:solidFill>
                <a:latin typeface="Aptos" panose="020B0004020202020204" pitchFamily="34" charset="0"/>
                <a:cs typeface="Arial" panose="020B0604020202020204" pitchFamily="34" charset="0"/>
              </a:rPr>
              <a:t>School </a:t>
            </a:r>
          </a:p>
          <a:p>
            <a:r>
              <a:rPr lang="en-GB" sz="1050">
                <a:solidFill>
                  <a:schemeClr val="tx1"/>
                </a:solidFill>
                <a:latin typeface="Aptos" panose="020B0004020202020204" pitchFamily="34" charset="0"/>
                <a:cs typeface="Arial" panose="020B0604020202020204" pitchFamily="34" charset="0"/>
              </a:rPr>
              <a:t>Give opinions on subjects, teachers, etc. &amp; justify. Describe school facilities. Talk about problems and rules. Explain what after school activities you do/ will do. </a:t>
            </a:r>
          </a:p>
          <a:p>
            <a:r>
              <a:rPr lang="en-GB" sz="1050" b="1">
                <a:solidFill>
                  <a:schemeClr val="tx1"/>
                </a:solidFill>
                <a:latin typeface="Aptos" panose="020B0004020202020204" pitchFamily="34" charset="0"/>
                <a:cs typeface="Arial" panose="020B0604020202020204" pitchFamily="34" charset="0"/>
              </a:rPr>
              <a:t>Grammar: </a:t>
            </a:r>
            <a:r>
              <a:rPr lang="en-GB" sz="1050">
                <a:solidFill>
                  <a:schemeClr val="tx1"/>
                </a:solidFill>
                <a:latin typeface="Aptos" panose="020B0004020202020204" pitchFamily="34" charset="0"/>
                <a:cs typeface="Arial" panose="020B0604020202020204" pitchFamily="34" charset="0"/>
              </a:rPr>
              <a:t>Use adjectives; re-cap: use complex opinions &amp; explain why; apply rules comparatives (more/</a:t>
            </a:r>
            <a:r>
              <a:rPr lang="en-GB" sz="1050" err="1">
                <a:solidFill>
                  <a:schemeClr val="tx1"/>
                </a:solidFill>
                <a:latin typeface="Aptos" panose="020B0004020202020204" pitchFamily="34" charset="0"/>
                <a:cs typeface="Arial" panose="020B0604020202020204" pitchFamily="34" charset="0"/>
              </a:rPr>
              <a:t>less..than</a:t>
            </a:r>
            <a:r>
              <a:rPr lang="en-GB" sz="1050">
                <a:solidFill>
                  <a:schemeClr val="tx1"/>
                </a:solidFill>
                <a:latin typeface="Aptos" panose="020B0004020202020204" pitchFamily="34" charset="0"/>
                <a:cs typeface="Arial" panose="020B0604020202020204" pitchFamily="34" charset="0"/>
              </a:rPr>
              <a:t>…) / superlatives (the most/ least). Use negatives and structures with infinitive. Pronouns. Re-cap apply rules of tenses: present and future.</a:t>
            </a:r>
          </a:p>
        </p:txBody>
      </p:sp>
      <p:sp>
        <p:nvSpPr>
          <p:cNvPr id="2" name="AutoShape 2" descr="Generated image: Shakespearean emblem for English Department">
            <a:extLst>
              <a:ext uri="{FF2B5EF4-FFF2-40B4-BE49-F238E27FC236}">
                <a16:creationId xmlns:a16="http://schemas.microsoft.com/office/drawing/2014/main" id="{909CA64F-60B8-C2C3-58E2-C38365EB9379}"/>
              </a:ext>
            </a:extLst>
          </p:cNvPr>
          <p:cNvSpPr>
            <a:spLocks noChangeAspect="1" noChangeArrowheads="1"/>
          </p:cNvSpPr>
          <p:nvPr/>
        </p:nvSpPr>
        <p:spPr bwMode="auto">
          <a:xfrm>
            <a:off x="5881688" y="6248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4" name="Picture 3">
            <a:extLst>
              <a:ext uri="{FF2B5EF4-FFF2-40B4-BE49-F238E27FC236}">
                <a16:creationId xmlns:a16="http://schemas.microsoft.com/office/drawing/2014/main" id="{2F41E0DC-B8FB-4D5B-0A57-0B8D65FED093}"/>
              </a:ext>
            </a:extLst>
          </p:cNvPr>
          <p:cNvPicPr>
            <a:picLocks noChangeAspect="1"/>
          </p:cNvPicPr>
          <p:nvPr/>
        </p:nvPicPr>
        <p:blipFill>
          <a:blip r:embed="rId5"/>
          <a:srcRect t="22334" b="26255"/>
          <a:stretch>
            <a:fillRect/>
          </a:stretch>
        </p:blipFill>
        <p:spPr>
          <a:xfrm>
            <a:off x="6386208" y="206478"/>
            <a:ext cx="5662540" cy="1940786"/>
          </a:xfrm>
          <a:prstGeom prst="rect">
            <a:avLst/>
          </a:prstGeom>
        </p:spPr>
      </p:pic>
      <p:pic>
        <p:nvPicPr>
          <p:cNvPr id="3" name="Picture 10" descr="Image result for High School Related Clip Art">
            <a:extLst>
              <a:ext uri="{FF2B5EF4-FFF2-40B4-BE49-F238E27FC236}">
                <a16:creationId xmlns:a16="http://schemas.microsoft.com/office/drawing/2014/main" id="{9E13DE31-D44C-66AF-E4E4-0616720A094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22686" y="5842031"/>
            <a:ext cx="1101710" cy="81273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4" descr="https://encrypted-tbn0.gstatic.com/images?q=tbn:ANd9GcSyXGe2cjSx_fX11xS0LJ32yg1G5Ksr6uqPB6at_lghwC1CshdoR9wKG9VJOHo:https://cdn1.vectorstock.com/i/1000x1000/41/65/man-running-and-icon-set-of-healthy-lifestyle-vector-11804165.jpg&amp;s">
            <a:extLst>
              <a:ext uri="{FF2B5EF4-FFF2-40B4-BE49-F238E27FC236}">
                <a16:creationId xmlns:a16="http://schemas.microsoft.com/office/drawing/2014/main" id="{098F4550-8B3C-DCDF-596E-F050FB007859}"/>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b="8311"/>
          <a:stretch/>
        </p:blipFill>
        <p:spPr bwMode="auto">
          <a:xfrm>
            <a:off x="10723837" y="7342290"/>
            <a:ext cx="1280549" cy="126443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Little Boy Having Stomachache Illustration Royalty Free SVG, Cliparts,  Vectors, And Stock Illustration. Image 52036754.">
            <a:extLst>
              <a:ext uri="{FF2B5EF4-FFF2-40B4-BE49-F238E27FC236}">
                <a16:creationId xmlns:a16="http://schemas.microsoft.com/office/drawing/2014/main" id="{DEEF3EB7-DD32-B946-8294-19C07BBD8AC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912463" y="7918400"/>
            <a:ext cx="560880" cy="88362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Household chores black glyph icons set on white Vector Image">
            <a:extLst>
              <a:ext uri="{FF2B5EF4-FFF2-40B4-BE49-F238E27FC236}">
                <a16:creationId xmlns:a16="http://schemas.microsoft.com/office/drawing/2014/main" id="{6AED32E6-CE2A-CC9A-AD0E-9400C697BCEB}"/>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b="13134"/>
          <a:stretch/>
        </p:blipFill>
        <p:spPr bwMode="auto">
          <a:xfrm>
            <a:off x="65377" y="8481333"/>
            <a:ext cx="1022010" cy="957644"/>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2" descr="https://encrypted-tbn0.gstatic.com/images?q=tbn:ANd9GcTiO-3S9JVLmN_LcwjgXaMj3mJBZMG-HlJ4cnV3scK0PBJYXq1ps0T7L2jMKuI:clipart-library.com/data_images/258629.jpg&amp;s">
            <a:extLst>
              <a:ext uri="{FF2B5EF4-FFF2-40B4-BE49-F238E27FC236}">
                <a16:creationId xmlns:a16="http://schemas.microsoft.com/office/drawing/2014/main" id="{C2974688-24D3-46DF-F34E-D51A6650EE4D}"/>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888148" y="9802165"/>
            <a:ext cx="938465" cy="753089"/>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4" descr="https://encrypted-tbn0.gstatic.com/images?q=tbn:ANd9GcS-u9eYXS8YiF4HTyTQfplvC_DYeLWJg-gVI59nbakecpywuI2xbusdpri7WA:https://thumbs.dreamstime.com/b/cinema-watch-movie-theater-empty-screen-template-mockup-concept-group-people-sitting-blank-vector-illustration-flat-98021262.jpg&amp;s">
            <a:extLst>
              <a:ext uri="{FF2B5EF4-FFF2-40B4-BE49-F238E27FC236}">
                <a16:creationId xmlns:a16="http://schemas.microsoft.com/office/drawing/2014/main" id="{5248DE7C-5F5A-A836-A06B-CFB7B2E1C265}"/>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93228" y="9910665"/>
            <a:ext cx="848358" cy="617939"/>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a:extLst>
              <a:ext uri="{FF2B5EF4-FFF2-40B4-BE49-F238E27FC236}">
                <a16:creationId xmlns:a16="http://schemas.microsoft.com/office/drawing/2014/main" id="{4DD85C8D-6831-4ED7-4557-274FC6BC183A}"/>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64465" y="184877"/>
            <a:ext cx="3585640" cy="358564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61080BE7-C046-3156-5D40-8E76C8D68C63}"/>
              </a:ext>
            </a:extLst>
          </p:cNvPr>
          <p:cNvPicPr>
            <a:picLocks noChangeAspect="1"/>
          </p:cNvPicPr>
          <p:nvPr/>
        </p:nvPicPr>
        <p:blipFill>
          <a:blip r:embed="rId13">
            <a:extLst>
              <a:ext uri="{28A0092B-C50C-407E-A947-70E740481C1C}">
                <a14:useLocalDpi xmlns:a14="http://schemas.microsoft.com/office/drawing/2010/main" val="0"/>
              </a:ext>
            </a:extLst>
          </a:blip>
          <a:srcRect b="32556"/>
          <a:stretch>
            <a:fillRect/>
          </a:stretch>
        </p:blipFill>
        <p:spPr>
          <a:xfrm>
            <a:off x="9346901" y="11850597"/>
            <a:ext cx="2529634" cy="720462"/>
          </a:xfrm>
          <a:prstGeom prst="rect">
            <a:avLst/>
          </a:prstGeom>
        </p:spPr>
      </p:pic>
      <p:sp>
        <p:nvSpPr>
          <p:cNvPr id="14" name="Rectangle 13">
            <a:extLst>
              <a:ext uri="{FF2B5EF4-FFF2-40B4-BE49-F238E27FC236}">
                <a16:creationId xmlns:a16="http://schemas.microsoft.com/office/drawing/2014/main" id="{7807B05B-44C1-4B4C-D1BE-755FA234D3AE}"/>
              </a:ext>
            </a:extLst>
          </p:cNvPr>
          <p:cNvSpPr/>
          <p:nvPr/>
        </p:nvSpPr>
        <p:spPr>
          <a:xfrm>
            <a:off x="7706428" y="4470469"/>
            <a:ext cx="2567356" cy="1545265"/>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rtlCol="0" anchor="t"/>
          <a:lstStyle/>
          <a:p>
            <a:pPr algn="ctr"/>
            <a:r>
              <a:rPr lang="en-GB" sz="1050" b="1" u="sng">
                <a:solidFill>
                  <a:schemeClr val="tx1"/>
                </a:solidFill>
                <a:latin typeface="Aptos" panose="020B0004020202020204" pitchFamily="34" charset="0"/>
                <a:cs typeface="Arial" panose="020B0604020202020204" pitchFamily="34" charset="0"/>
              </a:rPr>
              <a:t>My city / My house</a:t>
            </a:r>
          </a:p>
          <a:p>
            <a:r>
              <a:rPr lang="en-GB" sz="1050">
                <a:solidFill>
                  <a:schemeClr val="tx1"/>
                </a:solidFill>
                <a:latin typeface="Aptos" panose="020B0004020202020204" pitchFamily="34" charset="0"/>
                <a:cs typeface="Arial" panose="020B0604020202020204" pitchFamily="34" charset="0"/>
              </a:rPr>
              <a:t>Describe your city and your house.  Talk about environmental issues.</a:t>
            </a:r>
          </a:p>
          <a:p>
            <a:r>
              <a:rPr lang="en-GB" sz="1050" b="1">
                <a:solidFill>
                  <a:schemeClr val="tx1"/>
                </a:solidFill>
                <a:latin typeface="Aptos" panose="020B0004020202020204" pitchFamily="34" charset="0"/>
                <a:cs typeface="Arial" panose="020B0604020202020204" pitchFamily="34" charset="0"/>
              </a:rPr>
              <a:t>Grammar: </a:t>
            </a:r>
            <a:r>
              <a:rPr lang="en-GB" sz="1050">
                <a:solidFill>
                  <a:schemeClr val="tx1"/>
                </a:solidFill>
                <a:latin typeface="Aptos" panose="020B0004020202020204" pitchFamily="34" charset="0"/>
                <a:cs typeface="Arial" panose="020B0604020202020204" pitchFamily="34" charset="0"/>
              </a:rPr>
              <a:t>Revise present: regular and irregular verbs and practise future tense; make wishes for the future using: “me </a:t>
            </a:r>
            <a:r>
              <a:rPr lang="en-GB" sz="1050" err="1">
                <a:solidFill>
                  <a:schemeClr val="tx1"/>
                </a:solidFill>
                <a:latin typeface="Aptos" panose="020B0004020202020204" pitchFamily="34" charset="0"/>
                <a:cs typeface="Arial" panose="020B0604020202020204" pitchFamily="34" charset="0"/>
              </a:rPr>
              <a:t>gustaría</a:t>
            </a:r>
            <a:r>
              <a:rPr lang="en-GB" sz="1050">
                <a:solidFill>
                  <a:schemeClr val="tx1"/>
                </a:solidFill>
                <a:latin typeface="Aptos" panose="020B0004020202020204" pitchFamily="34" charset="0"/>
                <a:cs typeface="Arial" panose="020B0604020202020204" pitchFamily="34" charset="0"/>
              </a:rPr>
              <a:t>/ </a:t>
            </a:r>
            <a:r>
              <a:rPr lang="en-GB" sz="1050" err="1">
                <a:solidFill>
                  <a:schemeClr val="tx1"/>
                </a:solidFill>
                <a:latin typeface="Aptos" panose="020B0004020202020204" pitchFamily="34" charset="0"/>
                <a:cs typeface="Arial" panose="020B0604020202020204" pitchFamily="34" charset="0"/>
              </a:rPr>
              <a:t>encantaría</a:t>
            </a:r>
            <a:r>
              <a:rPr lang="en-GB" sz="1050">
                <a:solidFill>
                  <a:schemeClr val="tx1"/>
                </a:solidFill>
                <a:latin typeface="Aptos" panose="020B0004020202020204" pitchFamily="34" charset="0"/>
                <a:cs typeface="Arial" panose="020B0604020202020204" pitchFamily="34" charset="0"/>
              </a:rPr>
              <a:t> + infinitive= I would like”.  Revision use of hay / no hay (there is/ there isn’t)</a:t>
            </a:r>
          </a:p>
        </p:txBody>
      </p:sp>
      <p:pic>
        <p:nvPicPr>
          <p:cNvPr id="15" name="Picture 14" descr="Our Town Clipart">
            <a:extLst>
              <a:ext uri="{FF2B5EF4-FFF2-40B4-BE49-F238E27FC236}">
                <a16:creationId xmlns:a16="http://schemas.microsoft.com/office/drawing/2014/main" id="{F69D78C0-2F0D-84D5-4993-51EFBC1887E2}"/>
              </a:ext>
            </a:extLst>
          </p:cNvPr>
          <p:cNvPicPr>
            <a:picLocks noChangeAspect="1"/>
          </p:cNvPicPr>
          <p:nvPr/>
        </p:nvPicPr>
        <p:blipFill>
          <a:blip r:embed="rId14"/>
          <a:stretch>
            <a:fillRect/>
          </a:stretch>
        </p:blipFill>
        <p:spPr>
          <a:xfrm>
            <a:off x="10439202" y="5083692"/>
            <a:ext cx="1395395" cy="1063158"/>
          </a:xfrm>
          <a:prstGeom prst="rect">
            <a:avLst/>
          </a:prstGeom>
        </p:spPr>
      </p:pic>
    </p:spTree>
    <p:extLst>
      <p:ext uri="{BB962C8B-B14F-4D97-AF65-F5344CB8AC3E}">
        <p14:creationId xmlns:p14="http://schemas.microsoft.com/office/powerpoint/2010/main" val="27567593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D71B83-6CF0-D4EF-E8D4-64AC60FDD4DD}"/>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733D4EE1-9F81-55D7-AA8A-172BEA18DC52}"/>
              </a:ext>
            </a:extLst>
          </p:cNvPr>
          <p:cNvPicPr>
            <a:picLocks noChangeAspect="1"/>
          </p:cNvPicPr>
          <p:nvPr/>
        </p:nvPicPr>
        <p:blipFill>
          <a:blip r:embed="rId2">
            <a:clrChange>
              <a:clrFrom>
                <a:srgbClr val="000000">
                  <a:alpha val="0"/>
                </a:srgbClr>
              </a:clrFrom>
              <a:clrTo>
                <a:srgbClr val="000000">
                  <a:alpha val="0"/>
                </a:srgbClr>
              </a:clrTo>
            </a:clrChange>
            <a:alphaModFix amt="35000"/>
            <a:extLst>
              <a:ext uri="{BEBA8EAE-BF5A-486C-A8C5-ECC9F3942E4B}">
                <a14:imgProps xmlns:a14="http://schemas.microsoft.com/office/drawing/2010/main">
                  <a14:imgLayer r:embed="rId3">
                    <a14:imgEffect>
                      <a14:artisticLineDrawing/>
                    </a14:imgEffect>
                  </a14:imgLayer>
                </a14:imgProps>
              </a:ext>
              <a:ext uri="{28A0092B-C50C-407E-A947-70E740481C1C}">
                <a14:useLocalDpi xmlns:a14="http://schemas.microsoft.com/office/drawing/2010/main" val="0"/>
              </a:ext>
            </a:extLst>
          </a:blip>
          <a:srcRect l="10840" r="10004" b="6316"/>
          <a:stretch>
            <a:fillRect/>
          </a:stretch>
        </p:blipFill>
        <p:spPr>
          <a:xfrm>
            <a:off x="358646" y="-1466011"/>
            <a:ext cx="12055125" cy="14267611"/>
          </a:xfrm>
          <a:prstGeom prst="rect">
            <a:avLst/>
          </a:prstGeom>
        </p:spPr>
      </p:pic>
      <p:pic>
        <p:nvPicPr>
          <p:cNvPr id="26" name="Picture 25">
            <a:extLst>
              <a:ext uri="{FF2B5EF4-FFF2-40B4-BE49-F238E27FC236}">
                <a16:creationId xmlns:a16="http://schemas.microsoft.com/office/drawing/2014/main" id="{DE5E21D5-9497-552C-F92A-67F53904A4B9}"/>
              </a:ext>
            </a:extLst>
          </p:cNvPr>
          <p:cNvPicPr>
            <a:picLocks noChangeAspect="1"/>
          </p:cNvPicPr>
          <p:nvPr/>
        </p:nvPicPr>
        <p:blipFill>
          <a:blip r:embed="rId4"/>
          <a:stretch>
            <a:fillRect/>
          </a:stretch>
        </p:blipFill>
        <p:spPr>
          <a:xfrm>
            <a:off x="-1415530" y="1332916"/>
            <a:ext cx="15603478" cy="11262206"/>
          </a:xfrm>
          <a:prstGeom prst="rect">
            <a:avLst/>
          </a:prstGeom>
        </p:spPr>
      </p:pic>
      <p:sp>
        <p:nvSpPr>
          <p:cNvPr id="28" name="Rectangle 27">
            <a:extLst>
              <a:ext uri="{FF2B5EF4-FFF2-40B4-BE49-F238E27FC236}">
                <a16:creationId xmlns:a16="http://schemas.microsoft.com/office/drawing/2014/main" id="{3C923165-A3CA-7F93-0804-707D68E6EB9C}"/>
              </a:ext>
            </a:extLst>
          </p:cNvPr>
          <p:cNvSpPr/>
          <p:nvPr/>
        </p:nvSpPr>
        <p:spPr>
          <a:xfrm>
            <a:off x="193228" y="10248219"/>
            <a:ext cx="2602974" cy="2364495"/>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rtlCol="0" anchor="t"/>
          <a:lstStyle/>
          <a:p>
            <a:pPr algn="ctr"/>
            <a:r>
              <a:rPr lang="en-GB" sz="1050" b="1" u="sng">
                <a:solidFill>
                  <a:schemeClr val="tx1"/>
                </a:solidFill>
                <a:latin typeface="Aptos" panose="020B0004020202020204" pitchFamily="34" charset="0"/>
                <a:cs typeface="Arial" panose="020B0604020202020204" pitchFamily="34" charset="0"/>
              </a:rPr>
              <a:t>Myself, family and friends</a:t>
            </a:r>
          </a:p>
          <a:p>
            <a:r>
              <a:rPr lang="en-GB" sz="1050">
                <a:solidFill>
                  <a:schemeClr val="tx1"/>
                </a:solidFill>
                <a:latin typeface="Aptos" panose="020B0004020202020204" pitchFamily="34" charset="0"/>
                <a:cs typeface="Arial" panose="020B0604020202020204" pitchFamily="34" charset="0"/>
              </a:rPr>
              <a:t>Describe a person’s character and personality. Describe what people look like. Talk about relationships with friends Talk about family members and different types of family. </a:t>
            </a:r>
          </a:p>
          <a:p>
            <a:r>
              <a:rPr lang="en-GB" sz="1050" b="1">
                <a:solidFill>
                  <a:schemeClr val="tx1"/>
                </a:solidFill>
                <a:latin typeface="Aptos" panose="020B0004020202020204" pitchFamily="34" charset="0"/>
                <a:cs typeface="Arial" panose="020B0604020202020204" pitchFamily="34" charset="0"/>
              </a:rPr>
              <a:t>Grammar: </a:t>
            </a:r>
            <a:r>
              <a:rPr lang="en-GB" sz="1050">
                <a:solidFill>
                  <a:schemeClr val="tx1"/>
                </a:solidFill>
                <a:latin typeface="Aptos" panose="020B0004020202020204" pitchFamily="34" charset="0"/>
                <a:cs typeface="Arial" panose="020B0604020202020204" pitchFamily="34" charset="0"/>
              </a:rPr>
              <a:t>Present tense of regular verbs and irregular: “</a:t>
            </a:r>
            <a:r>
              <a:rPr lang="en-GB" sz="1050" err="1">
                <a:solidFill>
                  <a:schemeClr val="tx1"/>
                </a:solidFill>
                <a:latin typeface="Aptos" panose="020B0004020202020204" pitchFamily="34" charset="0"/>
                <a:cs typeface="Arial" panose="020B0604020202020204" pitchFamily="34" charset="0"/>
              </a:rPr>
              <a:t>tener</a:t>
            </a:r>
            <a:r>
              <a:rPr lang="en-GB" sz="1050">
                <a:solidFill>
                  <a:schemeClr val="tx1"/>
                </a:solidFill>
                <a:latin typeface="Aptos" panose="020B0004020202020204" pitchFamily="34" charset="0"/>
                <a:cs typeface="Arial" panose="020B0604020202020204" pitchFamily="34" charset="0"/>
              </a:rPr>
              <a:t>/ </a:t>
            </a:r>
            <a:r>
              <a:rPr lang="en-GB" sz="1050" err="1">
                <a:solidFill>
                  <a:schemeClr val="tx1"/>
                </a:solidFill>
                <a:latin typeface="Aptos" panose="020B0004020202020204" pitchFamily="34" charset="0"/>
                <a:cs typeface="Arial" panose="020B0604020202020204" pitchFamily="34" charset="0"/>
              </a:rPr>
              <a:t>dar</a:t>
            </a:r>
            <a:r>
              <a:rPr lang="en-GB" sz="1050">
                <a:solidFill>
                  <a:schemeClr val="tx1"/>
                </a:solidFill>
                <a:latin typeface="Aptos" panose="020B0004020202020204" pitchFamily="34" charset="0"/>
                <a:cs typeface="Arial" panose="020B0604020202020204" pitchFamily="34" charset="0"/>
              </a:rPr>
              <a:t>/</a:t>
            </a:r>
            <a:r>
              <a:rPr lang="en-GB" sz="1050" err="1">
                <a:solidFill>
                  <a:schemeClr val="tx1"/>
                </a:solidFill>
                <a:latin typeface="Aptos" panose="020B0004020202020204" pitchFamily="34" charset="0"/>
                <a:cs typeface="Arial" panose="020B0604020202020204" pitchFamily="34" charset="0"/>
              </a:rPr>
              <a:t>salir</a:t>
            </a:r>
            <a:r>
              <a:rPr lang="en-GB" sz="1050">
                <a:solidFill>
                  <a:schemeClr val="tx1"/>
                </a:solidFill>
                <a:latin typeface="Aptos" panose="020B0004020202020204" pitchFamily="34" charset="0"/>
                <a:cs typeface="Arial" panose="020B0604020202020204" pitchFamily="34" charset="0"/>
              </a:rPr>
              <a:t>/ </a:t>
            </a:r>
            <a:r>
              <a:rPr lang="en-GB" sz="1050" err="1">
                <a:solidFill>
                  <a:schemeClr val="tx1"/>
                </a:solidFill>
                <a:latin typeface="Aptos" panose="020B0004020202020204" pitchFamily="34" charset="0"/>
                <a:cs typeface="Arial" panose="020B0604020202020204" pitchFamily="34" charset="0"/>
              </a:rPr>
              <a:t>ir</a:t>
            </a:r>
            <a:r>
              <a:rPr lang="en-GB" sz="1050">
                <a:solidFill>
                  <a:schemeClr val="tx1"/>
                </a:solidFill>
                <a:latin typeface="Aptos" panose="020B0004020202020204" pitchFamily="34" charset="0"/>
                <a:cs typeface="Arial" panose="020B0604020202020204" pitchFamily="34" charset="0"/>
              </a:rPr>
              <a:t>/ </a:t>
            </a:r>
            <a:r>
              <a:rPr lang="en-GB" sz="1050" err="1">
                <a:solidFill>
                  <a:schemeClr val="tx1"/>
                </a:solidFill>
                <a:latin typeface="Aptos" panose="020B0004020202020204" pitchFamily="34" charset="0"/>
                <a:cs typeface="Arial" panose="020B0604020202020204" pitchFamily="34" charset="0"/>
              </a:rPr>
              <a:t>decir</a:t>
            </a:r>
            <a:r>
              <a:rPr lang="en-GB" sz="1050">
                <a:solidFill>
                  <a:schemeClr val="tx1"/>
                </a:solidFill>
                <a:latin typeface="Aptos" panose="020B0004020202020204" pitchFamily="34" charset="0"/>
                <a:cs typeface="Arial" panose="020B0604020202020204" pitchFamily="34" charset="0"/>
              </a:rPr>
              <a:t>”. Use adjectives correctly: mas-fem, sing-plural. Possessive adjectives: mi/</a:t>
            </a:r>
            <a:r>
              <a:rPr lang="en-GB" sz="1050" err="1">
                <a:solidFill>
                  <a:schemeClr val="tx1"/>
                </a:solidFill>
                <a:latin typeface="Aptos" panose="020B0004020202020204" pitchFamily="34" charset="0"/>
                <a:cs typeface="Arial" panose="020B0604020202020204" pitchFamily="34" charset="0"/>
              </a:rPr>
              <a:t>tu</a:t>
            </a:r>
            <a:r>
              <a:rPr lang="en-GB" sz="1050">
                <a:solidFill>
                  <a:schemeClr val="tx1"/>
                </a:solidFill>
                <a:latin typeface="Aptos" panose="020B0004020202020204" pitchFamily="34" charset="0"/>
                <a:cs typeface="Arial" panose="020B0604020202020204" pitchFamily="34" charset="0"/>
              </a:rPr>
              <a:t>/</a:t>
            </a:r>
            <a:r>
              <a:rPr lang="en-GB" sz="1050" err="1">
                <a:solidFill>
                  <a:schemeClr val="tx1"/>
                </a:solidFill>
                <a:latin typeface="Aptos" panose="020B0004020202020204" pitchFamily="34" charset="0"/>
                <a:cs typeface="Arial" panose="020B0604020202020204" pitchFamily="34" charset="0"/>
              </a:rPr>
              <a:t>su</a:t>
            </a:r>
            <a:r>
              <a:rPr lang="en-GB" sz="1050">
                <a:solidFill>
                  <a:schemeClr val="tx1"/>
                </a:solidFill>
                <a:latin typeface="Aptos" panose="020B0004020202020204" pitchFamily="34" charset="0"/>
                <a:cs typeface="Arial" panose="020B0604020202020204" pitchFamily="34" charset="0"/>
              </a:rPr>
              <a:t>= my/ your/ his/her. Present of reflexive verbs (verbs which need a pronoun. Linking words (connectives.</a:t>
            </a:r>
          </a:p>
          <a:p>
            <a:r>
              <a:rPr lang="en-GB" sz="1050" b="1">
                <a:solidFill>
                  <a:schemeClr val="tx1"/>
                </a:solidFill>
                <a:latin typeface="Aptos" panose="020B0004020202020204" pitchFamily="34" charset="0"/>
                <a:cs typeface="Arial" panose="020B0604020202020204" pitchFamily="34" charset="0"/>
              </a:rPr>
              <a:t>Baseline assessment</a:t>
            </a:r>
          </a:p>
        </p:txBody>
      </p:sp>
      <p:sp>
        <p:nvSpPr>
          <p:cNvPr id="29" name="Rectangle 28">
            <a:extLst>
              <a:ext uri="{FF2B5EF4-FFF2-40B4-BE49-F238E27FC236}">
                <a16:creationId xmlns:a16="http://schemas.microsoft.com/office/drawing/2014/main" id="{AD98A7BE-B225-F44F-BB43-637A06FA3E05}"/>
              </a:ext>
            </a:extLst>
          </p:cNvPr>
          <p:cNvSpPr/>
          <p:nvPr/>
        </p:nvSpPr>
        <p:spPr>
          <a:xfrm>
            <a:off x="180233" y="5976526"/>
            <a:ext cx="2391419" cy="4030738"/>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rtlCol="0" anchor="t"/>
          <a:lstStyle/>
          <a:p>
            <a:pPr algn="ctr"/>
            <a:r>
              <a:rPr lang="en-GB" sz="1050" b="1" u="sng">
                <a:solidFill>
                  <a:schemeClr val="tx1"/>
                </a:solidFill>
                <a:latin typeface="Aptos" panose="020B0004020202020204" pitchFamily="34" charset="0"/>
                <a:cs typeface="Arial" panose="020B0604020202020204" pitchFamily="34" charset="0"/>
              </a:rPr>
              <a:t>Education and work</a:t>
            </a:r>
          </a:p>
          <a:p>
            <a:r>
              <a:rPr lang="en-GB" sz="1050">
                <a:solidFill>
                  <a:schemeClr val="tx1"/>
                </a:solidFill>
                <a:latin typeface="Aptos" panose="020B0004020202020204" pitchFamily="34" charset="0"/>
                <a:cs typeface="Arial" panose="020B0604020202020204" pitchFamily="34" charset="0"/>
              </a:rPr>
              <a:t>Talk about school facilities and rules. Discuss positive and negative aspects of school: give and justify opinions. Recognise positive &amp; negative opinions. Talk about jobs and describe your ideal job. Discuss how to look for a job, give advice on what to do in an interview. Say what you will do. Talk about cultural aspects of Spanish speaking countries: siesta= nap; popular sports; live in neighbourhoods</a:t>
            </a:r>
          </a:p>
          <a:p>
            <a:r>
              <a:rPr lang="en-GB" sz="1050" b="1">
                <a:solidFill>
                  <a:schemeClr val="tx1"/>
                </a:solidFill>
                <a:latin typeface="Aptos" panose="020B0004020202020204" pitchFamily="34" charset="0"/>
                <a:cs typeface="Arial" panose="020B0604020202020204" pitchFamily="34" charset="0"/>
              </a:rPr>
              <a:t>Grammar: </a:t>
            </a:r>
            <a:r>
              <a:rPr lang="en-GB" sz="1050">
                <a:solidFill>
                  <a:schemeClr val="tx1"/>
                </a:solidFill>
                <a:latin typeface="Aptos" panose="020B0004020202020204" pitchFamily="34" charset="0"/>
                <a:cs typeface="Arial" panose="020B0604020202020204" pitchFamily="34" charset="0"/>
              </a:rPr>
              <a:t>Negative constructions: nada= nothing; </a:t>
            </a:r>
            <a:r>
              <a:rPr lang="en-GB" sz="1050" err="1">
                <a:solidFill>
                  <a:schemeClr val="tx1"/>
                </a:solidFill>
                <a:latin typeface="Aptos" panose="020B0004020202020204" pitchFamily="34" charset="0"/>
                <a:cs typeface="Arial" panose="020B0604020202020204" pitchFamily="34" charset="0"/>
              </a:rPr>
              <a:t>nadie</a:t>
            </a:r>
            <a:r>
              <a:rPr lang="en-GB" sz="1050">
                <a:solidFill>
                  <a:schemeClr val="tx1"/>
                </a:solidFill>
                <a:latin typeface="Aptos" panose="020B0004020202020204" pitchFamily="34" charset="0"/>
                <a:cs typeface="Arial" panose="020B0604020202020204" pitchFamily="34" charset="0"/>
              </a:rPr>
              <a:t>=nobody; </a:t>
            </a:r>
            <a:r>
              <a:rPr lang="en-GB" sz="1050" err="1">
                <a:solidFill>
                  <a:schemeClr val="tx1"/>
                </a:solidFill>
                <a:latin typeface="Aptos" panose="020B0004020202020204" pitchFamily="34" charset="0"/>
                <a:cs typeface="Arial" panose="020B0604020202020204" pitchFamily="34" charset="0"/>
              </a:rPr>
              <a:t>nunca</a:t>
            </a:r>
            <a:r>
              <a:rPr lang="en-GB" sz="1050">
                <a:solidFill>
                  <a:schemeClr val="tx1"/>
                </a:solidFill>
                <a:latin typeface="Aptos" panose="020B0004020202020204" pitchFamily="34" charset="0"/>
                <a:cs typeface="Arial" panose="020B0604020202020204" pitchFamily="34" charset="0"/>
              </a:rPr>
              <a:t>=never. Use of comparative </a:t>
            </a:r>
            <a:r>
              <a:rPr lang="en-GB" sz="1050" err="1">
                <a:solidFill>
                  <a:schemeClr val="tx1"/>
                </a:solidFill>
                <a:latin typeface="Aptos" panose="020B0004020202020204" pitchFamily="34" charset="0"/>
                <a:cs typeface="Arial" panose="020B0604020202020204" pitchFamily="34" charset="0"/>
              </a:rPr>
              <a:t>más</a:t>
            </a:r>
            <a:r>
              <a:rPr lang="en-GB" sz="1050">
                <a:solidFill>
                  <a:schemeClr val="tx1"/>
                </a:solidFill>
                <a:latin typeface="Aptos" panose="020B0004020202020204" pitchFamily="34" charset="0"/>
                <a:cs typeface="Arial" panose="020B0604020202020204" pitchFamily="34" charset="0"/>
              </a:rPr>
              <a:t>/ </a:t>
            </a:r>
            <a:r>
              <a:rPr lang="en-GB" sz="1050" err="1">
                <a:solidFill>
                  <a:schemeClr val="tx1"/>
                </a:solidFill>
                <a:latin typeface="Aptos" panose="020B0004020202020204" pitchFamily="34" charset="0"/>
                <a:cs typeface="Arial" panose="020B0604020202020204" pitchFamily="34" charset="0"/>
              </a:rPr>
              <a:t>menos</a:t>
            </a:r>
            <a:r>
              <a:rPr lang="en-GB" sz="1050">
                <a:solidFill>
                  <a:schemeClr val="tx1"/>
                </a:solidFill>
                <a:latin typeface="Aptos" panose="020B0004020202020204" pitchFamily="34" charset="0"/>
                <a:cs typeface="Arial" panose="020B0604020202020204" pitchFamily="34" charset="0"/>
              </a:rPr>
              <a:t> … </a:t>
            </a:r>
            <a:r>
              <a:rPr lang="en-GB" sz="1050" err="1">
                <a:solidFill>
                  <a:schemeClr val="tx1"/>
                </a:solidFill>
                <a:latin typeface="Aptos" panose="020B0004020202020204" pitchFamily="34" charset="0"/>
                <a:cs typeface="Arial" panose="020B0604020202020204" pitchFamily="34" charset="0"/>
              </a:rPr>
              <a:t>que</a:t>
            </a:r>
            <a:r>
              <a:rPr lang="en-GB" sz="1050">
                <a:solidFill>
                  <a:schemeClr val="tx1"/>
                </a:solidFill>
                <a:latin typeface="Aptos" panose="020B0004020202020204" pitchFamily="34" charset="0"/>
                <a:cs typeface="Arial" panose="020B0604020202020204" pitchFamily="34" charset="0"/>
              </a:rPr>
              <a:t>= more/</a:t>
            </a:r>
            <a:r>
              <a:rPr lang="en-GB" sz="1050" err="1">
                <a:solidFill>
                  <a:schemeClr val="tx1"/>
                </a:solidFill>
                <a:latin typeface="Aptos" panose="020B0004020202020204" pitchFamily="34" charset="0"/>
                <a:cs typeface="Arial" panose="020B0604020202020204" pitchFamily="34" charset="0"/>
              </a:rPr>
              <a:t>less..than</a:t>
            </a:r>
            <a:r>
              <a:rPr lang="en-GB" sz="1050">
                <a:solidFill>
                  <a:schemeClr val="tx1"/>
                </a:solidFill>
                <a:latin typeface="Aptos" panose="020B0004020202020204" pitchFamily="34" charset="0"/>
                <a:cs typeface="Arial" panose="020B0604020202020204" pitchFamily="34" charset="0"/>
              </a:rPr>
              <a:t> and superlative adjectives: </a:t>
            </a:r>
            <a:r>
              <a:rPr lang="en-GB" sz="1050" err="1">
                <a:solidFill>
                  <a:schemeClr val="tx1"/>
                </a:solidFill>
                <a:latin typeface="Aptos" panose="020B0004020202020204" pitchFamily="34" charset="0"/>
                <a:cs typeface="Arial" panose="020B0604020202020204" pitchFamily="34" charset="0"/>
              </a:rPr>
              <a:t>el</a:t>
            </a:r>
            <a:r>
              <a:rPr lang="en-GB" sz="1050">
                <a:solidFill>
                  <a:schemeClr val="tx1"/>
                </a:solidFill>
                <a:latin typeface="Aptos" panose="020B0004020202020204" pitchFamily="34" charset="0"/>
                <a:cs typeface="Arial" panose="020B0604020202020204" pitchFamily="34" charset="0"/>
              </a:rPr>
              <a:t> </a:t>
            </a:r>
            <a:r>
              <a:rPr lang="en-GB" sz="1050" err="1">
                <a:solidFill>
                  <a:schemeClr val="tx1"/>
                </a:solidFill>
                <a:latin typeface="Aptos" panose="020B0004020202020204" pitchFamily="34" charset="0"/>
                <a:cs typeface="Arial" panose="020B0604020202020204" pitchFamily="34" charset="0"/>
              </a:rPr>
              <a:t>mejor</a:t>
            </a:r>
            <a:r>
              <a:rPr lang="en-GB" sz="1050">
                <a:solidFill>
                  <a:schemeClr val="tx1"/>
                </a:solidFill>
                <a:latin typeface="Aptos" panose="020B0004020202020204" pitchFamily="34" charset="0"/>
                <a:cs typeface="Arial" panose="020B0604020202020204" pitchFamily="34" charset="0"/>
              </a:rPr>
              <a:t> = the best/ </a:t>
            </a:r>
            <a:r>
              <a:rPr lang="en-GB" sz="1050" err="1">
                <a:solidFill>
                  <a:schemeClr val="tx1"/>
                </a:solidFill>
                <a:latin typeface="Aptos" panose="020B0004020202020204" pitchFamily="34" charset="0"/>
                <a:cs typeface="Arial" panose="020B0604020202020204" pitchFamily="34" charset="0"/>
              </a:rPr>
              <a:t>el</a:t>
            </a:r>
            <a:r>
              <a:rPr lang="en-GB" sz="1050">
                <a:solidFill>
                  <a:schemeClr val="tx1"/>
                </a:solidFill>
                <a:latin typeface="Aptos" panose="020B0004020202020204" pitchFamily="34" charset="0"/>
                <a:cs typeface="Arial" panose="020B0604020202020204" pitchFamily="34" charset="0"/>
              </a:rPr>
              <a:t> </a:t>
            </a:r>
            <a:r>
              <a:rPr lang="en-GB" sz="1050" err="1">
                <a:solidFill>
                  <a:schemeClr val="tx1"/>
                </a:solidFill>
                <a:latin typeface="Aptos" panose="020B0004020202020204" pitchFamily="34" charset="0"/>
                <a:cs typeface="Arial" panose="020B0604020202020204" pitchFamily="34" charset="0"/>
              </a:rPr>
              <a:t>peor</a:t>
            </a:r>
            <a:r>
              <a:rPr lang="en-GB" sz="1050">
                <a:solidFill>
                  <a:schemeClr val="tx1"/>
                </a:solidFill>
                <a:latin typeface="Aptos" panose="020B0004020202020204" pitchFamily="34" charset="0"/>
                <a:cs typeface="Arial" panose="020B0604020202020204" pitchFamily="34" charset="0"/>
              </a:rPr>
              <a:t> = the worst. Use correctly verbs of opinion: me/</a:t>
            </a:r>
            <a:r>
              <a:rPr lang="en-GB" sz="1050" err="1">
                <a:solidFill>
                  <a:schemeClr val="tx1"/>
                </a:solidFill>
                <a:latin typeface="Aptos" panose="020B0004020202020204" pitchFamily="34" charset="0"/>
                <a:cs typeface="Arial" panose="020B0604020202020204" pitchFamily="34" charset="0"/>
              </a:rPr>
              <a:t>te</a:t>
            </a:r>
            <a:r>
              <a:rPr lang="en-GB" sz="1050">
                <a:solidFill>
                  <a:schemeClr val="tx1"/>
                </a:solidFill>
                <a:latin typeface="Aptos" panose="020B0004020202020204" pitchFamily="34" charset="0"/>
                <a:cs typeface="Arial" panose="020B0604020202020204" pitchFamily="34" charset="0"/>
              </a:rPr>
              <a:t>/le/ </a:t>
            </a:r>
            <a:r>
              <a:rPr lang="en-GB" sz="1050" err="1">
                <a:solidFill>
                  <a:schemeClr val="tx1"/>
                </a:solidFill>
                <a:latin typeface="Aptos" panose="020B0004020202020204" pitchFamily="34" charset="0"/>
                <a:cs typeface="Arial" panose="020B0604020202020204" pitchFamily="34" charset="0"/>
              </a:rPr>
              <a:t>nos</a:t>
            </a:r>
            <a:r>
              <a:rPr lang="en-GB" sz="1050">
                <a:solidFill>
                  <a:schemeClr val="tx1"/>
                </a:solidFill>
                <a:latin typeface="Aptos" panose="020B0004020202020204" pitchFamily="34" charset="0"/>
                <a:cs typeface="Arial" panose="020B0604020202020204" pitchFamily="34" charset="0"/>
              </a:rPr>
              <a:t>… </a:t>
            </a:r>
            <a:r>
              <a:rPr lang="en-GB" sz="1050" err="1">
                <a:solidFill>
                  <a:schemeClr val="tx1"/>
                </a:solidFill>
                <a:latin typeface="Aptos" panose="020B0004020202020204" pitchFamily="34" charset="0"/>
                <a:cs typeface="Arial" panose="020B0604020202020204" pitchFamily="34" charset="0"/>
              </a:rPr>
              <a:t>gusta</a:t>
            </a:r>
            <a:r>
              <a:rPr lang="en-GB" sz="1050">
                <a:solidFill>
                  <a:schemeClr val="tx1"/>
                </a:solidFill>
                <a:latin typeface="Aptos" panose="020B0004020202020204" pitchFamily="34" charset="0"/>
                <a:cs typeface="Arial" panose="020B0604020202020204" pitchFamily="34" charset="0"/>
              </a:rPr>
              <a:t>/ </a:t>
            </a:r>
            <a:r>
              <a:rPr lang="en-GB" sz="1050" err="1">
                <a:solidFill>
                  <a:schemeClr val="tx1"/>
                </a:solidFill>
                <a:latin typeface="Aptos" panose="020B0004020202020204" pitchFamily="34" charset="0"/>
                <a:cs typeface="Arial" panose="020B0604020202020204" pitchFamily="34" charset="0"/>
              </a:rPr>
              <a:t>gustan</a:t>
            </a:r>
            <a:r>
              <a:rPr lang="en-GB" sz="1050">
                <a:solidFill>
                  <a:schemeClr val="tx1"/>
                </a:solidFill>
                <a:latin typeface="Aptos" panose="020B0004020202020204" pitchFamily="34" charset="0"/>
                <a:cs typeface="Arial" panose="020B0604020202020204" pitchFamily="34" charset="0"/>
              </a:rPr>
              <a:t>. Complex </a:t>
            </a:r>
            <a:r>
              <a:rPr lang="en-GB" sz="1050" err="1">
                <a:solidFill>
                  <a:schemeClr val="tx1"/>
                </a:solidFill>
                <a:latin typeface="Aptos" panose="020B0004020202020204" pitchFamily="34" charset="0"/>
                <a:cs typeface="Arial" panose="020B0604020202020204" pitchFamily="34" charset="0"/>
              </a:rPr>
              <a:t>negatives.Verbs</a:t>
            </a:r>
            <a:r>
              <a:rPr lang="en-GB" sz="1050">
                <a:solidFill>
                  <a:schemeClr val="tx1"/>
                </a:solidFill>
                <a:latin typeface="Aptos" panose="020B0004020202020204" pitchFamily="34" charset="0"/>
                <a:cs typeface="Arial" panose="020B0604020202020204" pitchFamily="34" charset="0"/>
              </a:rPr>
              <a:t> followed by infinitive. Lo + adjective: e.g. lo bueno = the good thing. Future tense: infinitive + é/</a:t>
            </a:r>
            <a:r>
              <a:rPr lang="en-GB" sz="1050" err="1">
                <a:solidFill>
                  <a:schemeClr val="tx1"/>
                </a:solidFill>
                <a:latin typeface="Aptos" panose="020B0004020202020204" pitchFamily="34" charset="0"/>
                <a:cs typeface="Arial" panose="020B0604020202020204" pitchFamily="34" charset="0"/>
              </a:rPr>
              <a:t>ás</a:t>
            </a:r>
            <a:r>
              <a:rPr lang="en-GB" sz="1050">
                <a:solidFill>
                  <a:schemeClr val="tx1"/>
                </a:solidFill>
                <a:latin typeface="Aptos" panose="020B0004020202020204" pitchFamily="34" charset="0"/>
                <a:cs typeface="Arial" panose="020B0604020202020204" pitchFamily="34" charset="0"/>
              </a:rPr>
              <a:t>/á/</a:t>
            </a:r>
            <a:r>
              <a:rPr lang="en-GB" sz="1050" err="1">
                <a:solidFill>
                  <a:schemeClr val="tx1"/>
                </a:solidFill>
                <a:latin typeface="Aptos" panose="020B0004020202020204" pitchFamily="34" charset="0"/>
                <a:cs typeface="Arial" panose="020B0604020202020204" pitchFamily="34" charset="0"/>
              </a:rPr>
              <a:t>emos</a:t>
            </a:r>
            <a:r>
              <a:rPr lang="en-GB" sz="1050">
                <a:solidFill>
                  <a:schemeClr val="tx1"/>
                </a:solidFill>
                <a:latin typeface="Aptos" panose="020B0004020202020204" pitchFamily="34" charset="0"/>
                <a:cs typeface="Arial" panose="020B0604020202020204" pitchFamily="34" charset="0"/>
              </a:rPr>
              <a:t>/</a:t>
            </a:r>
            <a:r>
              <a:rPr lang="en-GB" sz="1050" err="1">
                <a:solidFill>
                  <a:schemeClr val="tx1"/>
                </a:solidFill>
                <a:latin typeface="Aptos" panose="020B0004020202020204" pitchFamily="34" charset="0"/>
                <a:cs typeface="Arial" panose="020B0604020202020204" pitchFamily="34" charset="0"/>
              </a:rPr>
              <a:t>án</a:t>
            </a:r>
            <a:r>
              <a:rPr lang="en-GB" sz="1050">
                <a:solidFill>
                  <a:schemeClr val="tx1"/>
                </a:solidFill>
                <a:latin typeface="Aptos" panose="020B0004020202020204" pitchFamily="34" charset="0"/>
                <a:cs typeface="Arial" panose="020B0604020202020204" pitchFamily="34" charset="0"/>
              </a:rPr>
              <a:t> = I/you/he/we </a:t>
            </a:r>
            <a:r>
              <a:rPr lang="en-GB" sz="1050" b="1">
                <a:solidFill>
                  <a:schemeClr val="tx1"/>
                </a:solidFill>
                <a:latin typeface="Aptos" panose="020B0004020202020204" pitchFamily="34" charset="0"/>
                <a:cs typeface="Arial" panose="020B0604020202020204" pitchFamily="34" charset="0"/>
              </a:rPr>
              <a:t>will</a:t>
            </a:r>
            <a:r>
              <a:rPr lang="en-GB" sz="1100">
                <a:solidFill>
                  <a:schemeClr val="tx1"/>
                </a:solidFill>
                <a:latin typeface="Aptos" panose="020B0004020202020204" pitchFamily="34" charset="0"/>
                <a:cs typeface="Arial" panose="020B0604020202020204" pitchFamily="34" charset="0"/>
              </a:rPr>
              <a:t>….</a:t>
            </a:r>
            <a:endParaRPr lang="en-GB" sz="1600">
              <a:solidFill>
                <a:schemeClr val="tx1"/>
              </a:solidFill>
              <a:latin typeface="Aptos" panose="020B0004020202020204" pitchFamily="34" charset="0"/>
            </a:endParaRPr>
          </a:p>
        </p:txBody>
      </p:sp>
      <p:sp>
        <p:nvSpPr>
          <p:cNvPr id="30" name="Rectangle 29">
            <a:extLst>
              <a:ext uri="{FF2B5EF4-FFF2-40B4-BE49-F238E27FC236}">
                <a16:creationId xmlns:a16="http://schemas.microsoft.com/office/drawing/2014/main" id="{0915DDCF-C359-6721-7AFA-473E062F6AFA}"/>
              </a:ext>
            </a:extLst>
          </p:cNvPr>
          <p:cNvSpPr/>
          <p:nvPr/>
        </p:nvSpPr>
        <p:spPr>
          <a:xfrm>
            <a:off x="7106165" y="9694726"/>
            <a:ext cx="2240736" cy="2469200"/>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rtlCol="0" anchor="t"/>
          <a:lstStyle/>
          <a:p>
            <a:pPr algn="ctr"/>
            <a:r>
              <a:rPr lang="en-GB" sz="1050" b="1" u="sng">
                <a:solidFill>
                  <a:schemeClr val="tx1"/>
                </a:solidFill>
                <a:latin typeface="Aptos" panose="020B0004020202020204" pitchFamily="34" charset="0"/>
              </a:rPr>
              <a:t>Healthy living and lifestyle</a:t>
            </a:r>
          </a:p>
          <a:p>
            <a:r>
              <a:rPr lang="en-GB" sz="1050">
                <a:solidFill>
                  <a:schemeClr val="tx1"/>
                </a:solidFill>
                <a:latin typeface="Aptos" panose="020B0004020202020204" pitchFamily="34" charset="0"/>
                <a:cs typeface="Arial" panose="020B0604020202020204" pitchFamily="34" charset="0"/>
              </a:rPr>
              <a:t>Explain what you do to keep fit and look after your health. Talk about what type of diet you have and what you are going to do to improve it. Discuss Spanish lifestyle.</a:t>
            </a:r>
          </a:p>
          <a:p>
            <a:r>
              <a:rPr lang="en-GB" sz="1050" b="1">
                <a:solidFill>
                  <a:schemeClr val="tx1"/>
                </a:solidFill>
                <a:latin typeface="Aptos" panose="020B0004020202020204" pitchFamily="34" charset="0"/>
                <a:cs typeface="Arial" panose="020B0604020202020204" pitchFamily="34" charset="0"/>
              </a:rPr>
              <a:t>Grammar: </a:t>
            </a:r>
            <a:r>
              <a:rPr lang="en-GB" sz="1050">
                <a:solidFill>
                  <a:schemeClr val="tx1"/>
                </a:solidFill>
                <a:latin typeface="Aptos" panose="020B0004020202020204" pitchFamily="34" charset="0"/>
                <a:cs typeface="Arial" panose="020B0604020202020204" pitchFamily="34" charset="0"/>
              </a:rPr>
              <a:t>Verbs followed by infinitive. Expressions using the verb “</a:t>
            </a:r>
            <a:r>
              <a:rPr lang="en-GB" sz="1050" err="1">
                <a:solidFill>
                  <a:schemeClr val="tx1"/>
                </a:solidFill>
                <a:latin typeface="Aptos" panose="020B0004020202020204" pitchFamily="34" charset="0"/>
                <a:cs typeface="Arial" panose="020B0604020202020204" pitchFamily="34" charset="0"/>
              </a:rPr>
              <a:t>tener</a:t>
            </a:r>
            <a:r>
              <a:rPr lang="en-GB" sz="1050">
                <a:solidFill>
                  <a:schemeClr val="tx1"/>
                </a:solidFill>
                <a:latin typeface="Aptos" panose="020B0004020202020204" pitchFamily="34" charset="0"/>
                <a:cs typeface="Arial" panose="020B0604020202020204" pitchFamily="34" charset="0"/>
              </a:rPr>
              <a:t>”.(</a:t>
            </a:r>
            <a:r>
              <a:rPr lang="en-GB" sz="1050" err="1">
                <a:solidFill>
                  <a:schemeClr val="tx1"/>
                </a:solidFill>
                <a:latin typeface="Aptos" panose="020B0004020202020204" pitchFamily="34" charset="0"/>
                <a:cs typeface="Arial" panose="020B0604020202020204" pitchFamily="34" charset="0"/>
              </a:rPr>
              <a:t>tener</a:t>
            </a:r>
            <a:r>
              <a:rPr lang="en-GB" sz="1050">
                <a:solidFill>
                  <a:schemeClr val="tx1"/>
                </a:solidFill>
                <a:latin typeface="Aptos" panose="020B0004020202020204" pitchFamily="34" charset="0"/>
                <a:cs typeface="Arial" panose="020B0604020202020204" pitchFamily="34" charset="0"/>
              </a:rPr>
              <a:t> </a:t>
            </a:r>
            <a:r>
              <a:rPr lang="en-GB" sz="1050" err="1">
                <a:solidFill>
                  <a:schemeClr val="tx1"/>
                </a:solidFill>
                <a:latin typeface="Aptos" panose="020B0004020202020204" pitchFamily="34" charset="0"/>
                <a:cs typeface="Arial" panose="020B0604020202020204" pitchFamily="34" charset="0"/>
              </a:rPr>
              <a:t>frío</a:t>
            </a:r>
            <a:r>
              <a:rPr lang="en-GB" sz="1050">
                <a:solidFill>
                  <a:schemeClr val="tx1"/>
                </a:solidFill>
                <a:latin typeface="Aptos" panose="020B0004020202020204" pitchFamily="34" charset="0"/>
                <a:cs typeface="Arial" panose="020B0604020202020204" pitchFamily="34" charset="0"/>
              </a:rPr>
              <a:t>= to be cold/ </a:t>
            </a:r>
            <a:r>
              <a:rPr lang="en-GB" sz="1050" err="1">
                <a:solidFill>
                  <a:schemeClr val="tx1"/>
                </a:solidFill>
                <a:latin typeface="Aptos" panose="020B0004020202020204" pitchFamily="34" charset="0"/>
                <a:cs typeface="Arial" panose="020B0604020202020204" pitchFamily="34" charset="0"/>
              </a:rPr>
              <a:t>tener</a:t>
            </a:r>
            <a:r>
              <a:rPr lang="en-GB" sz="1050">
                <a:solidFill>
                  <a:schemeClr val="tx1"/>
                </a:solidFill>
                <a:latin typeface="Aptos" panose="020B0004020202020204" pitchFamily="34" charset="0"/>
                <a:cs typeface="Arial" panose="020B0604020202020204" pitchFamily="34" charset="0"/>
              </a:rPr>
              <a:t> </a:t>
            </a:r>
            <a:r>
              <a:rPr lang="en-GB" sz="1050" err="1">
                <a:solidFill>
                  <a:schemeClr val="tx1"/>
                </a:solidFill>
                <a:latin typeface="Aptos" panose="020B0004020202020204" pitchFamily="34" charset="0"/>
                <a:cs typeface="Arial" panose="020B0604020202020204" pitchFamily="34" charset="0"/>
              </a:rPr>
              <a:t>sed</a:t>
            </a:r>
            <a:r>
              <a:rPr lang="en-GB" sz="1050">
                <a:solidFill>
                  <a:schemeClr val="tx1"/>
                </a:solidFill>
                <a:latin typeface="Aptos" panose="020B0004020202020204" pitchFamily="34" charset="0"/>
                <a:cs typeface="Arial" panose="020B0604020202020204" pitchFamily="34" charset="0"/>
              </a:rPr>
              <a:t>= to be thirsty, etc). Understand question words. Future tense: </a:t>
            </a:r>
            <a:r>
              <a:rPr lang="en-GB" sz="1050" err="1">
                <a:solidFill>
                  <a:schemeClr val="tx1"/>
                </a:solidFill>
                <a:latin typeface="Aptos" panose="020B0004020202020204" pitchFamily="34" charset="0"/>
                <a:cs typeface="Arial" panose="020B0604020202020204" pitchFamily="34" charset="0"/>
              </a:rPr>
              <a:t>ir</a:t>
            </a:r>
            <a:r>
              <a:rPr lang="en-GB" sz="1050">
                <a:solidFill>
                  <a:schemeClr val="tx1"/>
                </a:solidFill>
                <a:latin typeface="Aptos" panose="020B0004020202020204" pitchFamily="34" charset="0"/>
                <a:cs typeface="Arial" panose="020B0604020202020204" pitchFamily="34" charset="0"/>
              </a:rPr>
              <a:t> + a + infinitive. Verbs used to give health advice: </a:t>
            </a:r>
            <a:r>
              <a:rPr lang="en-GB" sz="1050" err="1">
                <a:solidFill>
                  <a:schemeClr val="tx1"/>
                </a:solidFill>
                <a:latin typeface="Aptos" panose="020B0004020202020204" pitchFamily="34" charset="0"/>
                <a:cs typeface="Arial" panose="020B0604020202020204" pitchFamily="34" charset="0"/>
              </a:rPr>
              <a:t>tener</a:t>
            </a:r>
            <a:r>
              <a:rPr lang="en-GB" sz="1050">
                <a:solidFill>
                  <a:schemeClr val="tx1"/>
                </a:solidFill>
                <a:latin typeface="Aptos" panose="020B0004020202020204" pitchFamily="34" charset="0"/>
                <a:cs typeface="Arial" panose="020B0604020202020204" pitchFamily="34" charset="0"/>
              </a:rPr>
              <a:t> </a:t>
            </a:r>
            <a:r>
              <a:rPr lang="en-GB" sz="1050" err="1">
                <a:solidFill>
                  <a:schemeClr val="tx1"/>
                </a:solidFill>
                <a:latin typeface="Aptos" panose="020B0004020202020204" pitchFamily="34" charset="0"/>
                <a:cs typeface="Arial" panose="020B0604020202020204" pitchFamily="34" charset="0"/>
              </a:rPr>
              <a:t>que</a:t>
            </a:r>
            <a:r>
              <a:rPr lang="en-GB" sz="1050">
                <a:solidFill>
                  <a:schemeClr val="tx1"/>
                </a:solidFill>
                <a:latin typeface="Aptos" panose="020B0004020202020204" pitchFamily="34" charset="0"/>
                <a:cs typeface="Arial" panose="020B0604020202020204" pitchFamily="34" charset="0"/>
              </a:rPr>
              <a:t> / </a:t>
            </a:r>
            <a:r>
              <a:rPr lang="en-GB" sz="1050" err="1">
                <a:solidFill>
                  <a:schemeClr val="tx1"/>
                </a:solidFill>
                <a:latin typeface="Aptos" panose="020B0004020202020204" pitchFamily="34" charset="0"/>
                <a:cs typeface="Arial" panose="020B0604020202020204" pitchFamily="34" charset="0"/>
              </a:rPr>
              <a:t>deber</a:t>
            </a:r>
            <a:r>
              <a:rPr lang="en-GB" sz="1050">
                <a:solidFill>
                  <a:schemeClr val="tx1"/>
                </a:solidFill>
                <a:latin typeface="Aptos" panose="020B0004020202020204" pitchFamily="34" charset="0"/>
                <a:cs typeface="Arial" panose="020B0604020202020204" pitchFamily="34" charset="0"/>
              </a:rPr>
              <a:t>/ hay </a:t>
            </a:r>
            <a:r>
              <a:rPr lang="en-GB" sz="1050" err="1">
                <a:solidFill>
                  <a:schemeClr val="tx1"/>
                </a:solidFill>
                <a:latin typeface="Aptos" panose="020B0004020202020204" pitchFamily="34" charset="0"/>
                <a:cs typeface="Arial" panose="020B0604020202020204" pitchFamily="34" charset="0"/>
              </a:rPr>
              <a:t>que</a:t>
            </a:r>
            <a:r>
              <a:rPr lang="en-GB" sz="1050">
                <a:solidFill>
                  <a:schemeClr val="tx1"/>
                </a:solidFill>
                <a:latin typeface="Aptos" panose="020B0004020202020204" pitchFamily="34" charset="0"/>
                <a:cs typeface="Arial" panose="020B0604020202020204" pitchFamily="34" charset="0"/>
              </a:rPr>
              <a:t>/ se </a:t>
            </a:r>
            <a:r>
              <a:rPr lang="en-GB" sz="1050" err="1">
                <a:solidFill>
                  <a:schemeClr val="tx1"/>
                </a:solidFill>
                <a:latin typeface="Aptos" panose="020B0004020202020204" pitchFamily="34" charset="0"/>
                <a:cs typeface="Arial" panose="020B0604020202020204" pitchFamily="34" charset="0"/>
              </a:rPr>
              <a:t>debe</a:t>
            </a:r>
            <a:r>
              <a:rPr lang="en-GB" sz="1050">
                <a:solidFill>
                  <a:schemeClr val="tx1"/>
                </a:solidFill>
                <a:latin typeface="Aptos" panose="020B0004020202020204" pitchFamily="34" charset="0"/>
                <a:cs typeface="Arial" panose="020B0604020202020204" pitchFamily="34" charset="0"/>
              </a:rPr>
              <a:t> + infinitive. Adjectives of nationality</a:t>
            </a:r>
          </a:p>
        </p:txBody>
      </p:sp>
      <p:sp>
        <p:nvSpPr>
          <p:cNvPr id="31" name="Rectangle 30">
            <a:extLst>
              <a:ext uri="{FF2B5EF4-FFF2-40B4-BE49-F238E27FC236}">
                <a16:creationId xmlns:a16="http://schemas.microsoft.com/office/drawing/2014/main" id="{FA59B487-0B46-E53C-F968-02FCF741D5C7}"/>
              </a:ext>
            </a:extLst>
          </p:cNvPr>
          <p:cNvSpPr/>
          <p:nvPr/>
        </p:nvSpPr>
        <p:spPr>
          <a:xfrm>
            <a:off x="7610288" y="7134781"/>
            <a:ext cx="3036014" cy="2291223"/>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rtlCol="0" anchor="t"/>
          <a:lstStyle/>
          <a:p>
            <a:pPr algn="ctr"/>
            <a:r>
              <a:rPr lang="en-GB" sz="1050" b="1" u="sng">
                <a:solidFill>
                  <a:schemeClr val="tx1"/>
                </a:solidFill>
                <a:latin typeface="Aptos" panose="020B0004020202020204" pitchFamily="34" charset="0"/>
                <a:cs typeface="Arial" panose="020B0604020202020204" pitchFamily="34" charset="0"/>
              </a:rPr>
              <a:t>Free time</a:t>
            </a:r>
          </a:p>
          <a:p>
            <a:r>
              <a:rPr lang="en-GB" sz="1050">
                <a:solidFill>
                  <a:schemeClr val="tx1"/>
                </a:solidFill>
                <a:latin typeface="Aptos" panose="020B0004020202020204" pitchFamily="34" charset="0"/>
                <a:cs typeface="Arial" panose="020B0604020202020204" pitchFamily="34" charset="0"/>
              </a:rPr>
              <a:t>Talk about free time activities &amp; extreme sports. Describe daily routine and what we wear. Expand your sentences about what you do. Talk about TV, cinema and music preferences. Talk about unusual hobbies.</a:t>
            </a:r>
          </a:p>
          <a:p>
            <a:r>
              <a:rPr lang="en-GB" sz="1050" b="1">
                <a:solidFill>
                  <a:schemeClr val="tx1"/>
                </a:solidFill>
                <a:latin typeface="Aptos" panose="020B0004020202020204" pitchFamily="34" charset="0"/>
                <a:cs typeface="Arial" panose="020B0604020202020204" pitchFamily="34" charset="0"/>
              </a:rPr>
              <a:t>Grammar</a:t>
            </a:r>
            <a:r>
              <a:rPr lang="en-GB" sz="1050">
                <a:solidFill>
                  <a:schemeClr val="tx1"/>
                </a:solidFill>
                <a:latin typeface="Aptos" panose="020B0004020202020204" pitchFamily="34" charset="0"/>
                <a:cs typeface="Arial" panose="020B0604020202020204" pitchFamily="34" charset="0"/>
              </a:rPr>
              <a:t>:  </a:t>
            </a:r>
            <a:r>
              <a:rPr lang="en-GB" sz="1050" err="1">
                <a:solidFill>
                  <a:schemeClr val="tx1"/>
                </a:solidFill>
                <a:latin typeface="Aptos" panose="020B0004020202020204" pitchFamily="34" charset="0"/>
                <a:cs typeface="Arial" panose="020B0604020202020204" pitchFamily="34" charset="0"/>
              </a:rPr>
              <a:t>estar</a:t>
            </a:r>
            <a:r>
              <a:rPr lang="en-GB" sz="1050">
                <a:solidFill>
                  <a:schemeClr val="tx1"/>
                </a:solidFill>
                <a:latin typeface="Aptos" panose="020B0004020202020204" pitchFamily="34" charset="0"/>
                <a:cs typeface="Arial" panose="020B0604020202020204" pitchFamily="34" charset="0"/>
              </a:rPr>
              <a:t> + gerund= to be doing something; Verbs with infinitive: </a:t>
            </a:r>
            <a:r>
              <a:rPr lang="en-GB" sz="1050" err="1">
                <a:solidFill>
                  <a:schemeClr val="tx1"/>
                </a:solidFill>
                <a:latin typeface="Aptos" panose="020B0004020202020204" pitchFamily="34" charset="0"/>
                <a:cs typeface="Arial" panose="020B0604020202020204" pitchFamily="34" charset="0"/>
              </a:rPr>
              <a:t>prefiero</a:t>
            </a:r>
            <a:r>
              <a:rPr lang="en-GB" sz="1050">
                <a:solidFill>
                  <a:schemeClr val="tx1"/>
                </a:solidFill>
                <a:latin typeface="Aptos" panose="020B0004020202020204" pitchFamily="34" charset="0"/>
                <a:cs typeface="Arial" panose="020B0604020202020204" pitchFamily="34" charset="0"/>
              </a:rPr>
              <a:t>/ </a:t>
            </a:r>
            <a:r>
              <a:rPr lang="en-GB" sz="1050" err="1">
                <a:solidFill>
                  <a:schemeClr val="tx1"/>
                </a:solidFill>
                <a:latin typeface="Aptos" panose="020B0004020202020204" pitchFamily="34" charset="0"/>
                <a:cs typeface="Arial" panose="020B0604020202020204" pitchFamily="34" charset="0"/>
              </a:rPr>
              <a:t>suelo</a:t>
            </a:r>
            <a:r>
              <a:rPr lang="en-GB" sz="1050">
                <a:solidFill>
                  <a:schemeClr val="tx1"/>
                </a:solidFill>
                <a:latin typeface="Aptos" panose="020B0004020202020204" pitchFamily="34" charset="0"/>
                <a:cs typeface="Arial" panose="020B0604020202020204" pitchFamily="34" charset="0"/>
              </a:rPr>
              <a:t> + </a:t>
            </a:r>
            <a:r>
              <a:rPr lang="en-GB" sz="1050" err="1">
                <a:solidFill>
                  <a:schemeClr val="tx1"/>
                </a:solidFill>
                <a:latin typeface="Aptos" panose="020B0004020202020204" pitchFamily="34" charset="0"/>
                <a:cs typeface="Arial" panose="020B0604020202020204" pitchFamily="34" charset="0"/>
              </a:rPr>
              <a:t>infi</a:t>
            </a:r>
            <a:r>
              <a:rPr lang="en-GB" sz="1050">
                <a:solidFill>
                  <a:schemeClr val="tx1"/>
                </a:solidFill>
                <a:latin typeface="Aptos" panose="020B0004020202020204" pitchFamily="34" charset="0"/>
                <a:cs typeface="Arial" panose="020B0604020202020204" pitchFamily="34" charset="0"/>
              </a:rPr>
              <a:t>. Verbs to talk about daily routine. Complex verbs with a preposition + infinitive. Adjectives: </a:t>
            </a:r>
            <a:r>
              <a:rPr lang="en-GB" sz="1050" err="1">
                <a:solidFill>
                  <a:schemeClr val="tx1"/>
                </a:solidFill>
                <a:latin typeface="Aptos" panose="020B0004020202020204" pitchFamily="34" charset="0"/>
                <a:cs typeface="Arial" panose="020B0604020202020204" pitchFamily="34" charset="0"/>
              </a:rPr>
              <a:t>este</a:t>
            </a:r>
            <a:r>
              <a:rPr lang="en-GB" sz="1050">
                <a:solidFill>
                  <a:schemeClr val="tx1"/>
                </a:solidFill>
                <a:latin typeface="Aptos" panose="020B0004020202020204" pitchFamily="34" charset="0"/>
                <a:cs typeface="Arial" panose="020B0604020202020204" pitchFamily="34" charset="0"/>
              </a:rPr>
              <a:t> (a)/ese (a)/</a:t>
            </a:r>
            <a:r>
              <a:rPr lang="en-GB" sz="1050" err="1">
                <a:solidFill>
                  <a:schemeClr val="tx1"/>
                </a:solidFill>
                <a:latin typeface="Aptos" panose="020B0004020202020204" pitchFamily="34" charset="0"/>
                <a:cs typeface="Arial" panose="020B0604020202020204" pitchFamily="34" charset="0"/>
              </a:rPr>
              <a:t>aquel</a:t>
            </a:r>
            <a:r>
              <a:rPr lang="en-GB" sz="1050">
                <a:solidFill>
                  <a:schemeClr val="tx1"/>
                </a:solidFill>
                <a:latin typeface="Aptos" panose="020B0004020202020204" pitchFamily="34" charset="0"/>
                <a:cs typeface="Arial" panose="020B0604020202020204" pitchFamily="34" charset="0"/>
              </a:rPr>
              <a:t>/</a:t>
            </a:r>
            <a:r>
              <a:rPr lang="en-GB" sz="1050" err="1">
                <a:solidFill>
                  <a:schemeClr val="tx1"/>
                </a:solidFill>
                <a:latin typeface="Aptos" panose="020B0004020202020204" pitchFamily="34" charset="0"/>
                <a:cs typeface="Arial" panose="020B0604020202020204" pitchFamily="34" charset="0"/>
              </a:rPr>
              <a:t>aquella</a:t>
            </a:r>
            <a:r>
              <a:rPr lang="en-GB" sz="1050">
                <a:solidFill>
                  <a:schemeClr val="tx1"/>
                </a:solidFill>
                <a:latin typeface="Aptos" panose="020B0004020202020204" pitchFamily="34" charset="0"/>
                <a:cs typeface="Arial" panose="020B0604020202020204" pitchFamily="34" charset="0"/>
              </a:rPr>
              <a:t>= this/that/those. Past tense regular verbs and “</a:t>
            </a:r>
            <a:r>
              <a:rPr lang="en-GB" sz="1050" err="1">
                <a:solidFill>
                  <a:schemeClr val="tx1"/>
                </a:solidFill>
                <a:latin typeface="Aptos" panose="020B0004020202020204" pitchFamily="34" charset="0"/>
                <a:cs typeface="Arial" panose="020B0604020202020204" pitchFamily="34" charset="0"/>
              </a:rPr>
              <a:t>ver</a:t>
            </a:r>
            <a:r>
              <a:rPr lang="en-GB" sz="1050">
                <a:solidFill>
                  <a:schemeClr val="tx1"/>
                </a:solidFill>
                <a:latin typeface="Aptos" panose="020B0004020202020204" pitchFamily="34" charset="0"/>
                <a:cs typeface="Arial" panose="020B0604020202020204" pitchFamily="34" charset="0"/>
              </a:rPr>
              <a:t>” &amp; “</a:t>
            </a:r>
            <a:r>
              <a:rPr lang="en-GB" sz="1050" err="1">
                <a:solidFill>
                  <a:schemeClr val="tx1"/>
                </a:solidFill>
                <a:latin typeface="Aptos" panose="020B0004020202020204" pitchFamily="34" charset="0"/>
                <a:cs typeface="Arial" panose="020B0604020202020204" pitchFamily="34" charset="0"/>
              </a:rPr>
              <a:t>ir</a:t>
            </a:r>
            <a:r>
              <a:rPr lang="en-GB" sz="1050">
                <a:solidFill>
                  <a:schemeClr val="tx1"/>
                </a:solidFill>
                <a:latin typeface="Aptos" panose="020B0004020202020204" pitchFamily="34" charset="0"/>
                <a:cs typeface="Arial" panose="020B0604020202020204" pitchFamily="34" charset="0"/>
              </a:rPr>
              <a:t>”. Time expressions. Revise superlatives (the most/least)</a:t>
            </a:r>
          </a:p>
        </p:txBody>
      </p:sp>
      <p:sp>
        <p:nvSpPr>
          <p:cNvPr id="32" name="Rectangle 31">
            <a:extLst>
              <a:ext uri="{FF2B5EF4-FFF2-40B4-BE49-F238E27FC236}">
                <a16:creationId xmlns:a16="http://schemas.microsoft.com/office/drawing/2014/main" id="{BEA29AC9-620A-0EE2-4A11-B584062443C6}"/>
              </a:ext>
            </a:extLst>
          </p:cNvPr>
          <p:cNvSpPr/>
          <p:nvPr/>
        </p:nvSpPr>
        <p:spPr>
          <a:xfrm>
            <a:off x="2583255" y="4520275"/>
            <a:ext cx="3258642" cy="1880525"/>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rtlCol="0" anchor="t"/>
          <a:lstStyle/>
          <a:p>
            <a:pPr algn="ctr"/>
            <a:r>
              <a:rPr lang="en-GB" sz="1050" b="1" u="sng">
                <a:solidFill>
                  <a:schemeClr val="tx1"/>
                </a:solidFill>
                <a:latin typeface="Arial" panose="020B0604020202020204" pitchFamily="34" charset="0"/>
                <a:cs typeface="Arial" panose="020B0604020202020204" pitchFamily="34" charset="0"/>
              </a:rPr>
              <a:t>Customs, festivals and celebrations</a:t>
            </a:r>
          </a:p>
          <a:p>
            <a:r>
              <a:rPr lang="en-GB" sz="1050">
                <a:solidFill>
                  <a:schemeClr val="tx1"/>
                </a:solidFill>
                <a:latin typeface="Aptos" panose="020B0004020202020204" pitchFamily="34" charset="0"/>
                <a:cs typeface="Arial" panose="020B0604020202020204" pitchFamily="34" charset="0"/>
              </a:rPr>
              <a:t>Talk about religious celebrations. Discuss family traditions and festivals in Latino America. Find out about traditional Hispanic music and dance. </a:t>
            </a:r>
          </a:p>
          <a:p>
            <a:pPr>
              <a:spcAft>
                <a:spcPts val="600"/>
              </a:spcAft>
            </a:pPr>
            <a:r>
              <a:rPr lang="en-GB" sz="1050" b="1">
                <a:solidFill>
                  <a:schemeClr val="tx1"/>
                </a:solidFill>
                <a:latin typeface="Aptos" panose="020B0004020202020204" pitchFamily="34" charset="0"/>
                <a:cs typeface="Arial" panose="020B0604020202020204" pitchFamily="34" charset="0"/>
              </a:rPr>
              <a:t>Grammar</a:t>
            </a:r>
            <a:r>
              <a:rPr lang="en-GB" sz="1050">
                <a:solidFill>
                  <a:schemeClr val="tx1"/>
                </a:solidFill>
                <a:latin typeface="Aptos" panose="020B0004020202020204" pitchFamily="34" charset="0"/>
                <a:cs typeface="Arial" panose="020B0604020202020204" pitchFamily="34" charset="0"/>
              </a:rPr>
              <a:t>: past tense of irregular verbs. Past tense time expressions (</a:t>
            </a:r>
            <a:r>
              <a:rPr lang="en-GB" sz="1050" err="1">
                <a:solidFill>
                  <a:schemeClr val="tx1"/>
                </a:solidFill>
                <a:latin typeface="Aptos" panose="020B0004020202020204" pitchFamily="34" charset="0"/>
                <a:cs typeface="Arial" panose="020B0604020202020204" pitchFamily="34" charset="0"/>
              </a:rPr>
              <a:t>ayer</a:t>
            </a:r>
            <a:r>
              <a:rPr lang="en-GB" sz="1050">
                <a:solidFill>
                  <a:schemeClr val="tx1"/>
                </a:solidFill>
                <a:latin typeface="Aptos" panose="020B0004020202020204" pitchFamily="34" charset="0"/>
                <a:cs typeface="Arial" panose="020B0604020202020204" pitchFamily="34" charset="0"/>
              </a:rPr>
              <a:t>= yesterday; la </a:t>
            </a:r>
            <a:r>
              <a:rPr lang="en-GB" sz="1050" err="1">
                <a:solidFill>
                  <a:schemeClr val="tx1"/>
                </a:solidFill>
                <a:latin typeface="Aptos" panose="020B0004020202020204" pitchFamily="34" charset="0"/>
                <a:cs typeface="Arial" panose="020B0604020202020204" pitchFamily="34" charset="0"/>
              </a:rPr>
              <a:t>semana</a:t>
            </a:r>
            <a:r>
              <a:rPr lang="en-GB" sz="1050">
                <a:solidFill>
                  <a:schemeClr val="tx1"/>
                </a:solidFill>
                <a:latin typeface="Aptos" panose="020B0004020202020204" pitchFamily="34" charset="0"/>
                <a:cs typeface="Arial" panose="020B0604020202020204" pitchFamily="34" charset="0"/>
              </a:rPr>
              <a:t> </a:t>
            </a:r>
            <a:r>
              <a:rPr lang="en-GB" sz="1050" err="1">
                <a:solidFill>
                  <a:schemeClr val="tx1"/>
                </a:solidFill>
                <a:latin typeface="Aptos" panose="020B0004020202020204" pitchFamily="34" charset="0"/>
                <a:cs typeface="Arial" panose="020B0604020202020204" pitchFamily="34" charset="0"/>
              </a:rPr>
              <a:t>pasada</a:t>
            </a:r>
            <a:r>
              <a:rPr lang="en-GB" sz="1050">
                <a:solidFill>
                  <a:schemeClr val="tx1"/>
                </a:solidFill>
                <a:latin typeface="Aptos" panose="020B0004020202020204" pitchFamily="34" charset="0"/>
                <a:cs typeface="Arial" panose="020B0604020202020204" pitchFamily="34" charset="0"/>
              </a:rPr>
              <a:t>= last week; etc). Complex expressions of time: </a:t>
            </a:r>
            <a:r>
              <a:rPr lang="es-ES" sz="1050" i="1">
                <a:solidFill>
                  <a:srgbClr val="000000"/>
                </a:solidFill>
                <a:latin typeface="Aptos" panose="020B0004020202020204" pitchFamily="34" charset="0"/>
                <a:ea typeface="Calibri" panose="020F0502020204030204" pitchFamily="34" charset="0"/>
                <a:cs typeface="Arial" panose="020B0604020202020204" pitchFamily="34" charset="0"/>
              </a:rPr>
              <a:t>Antes de </a:t>
            </a:r>
            <a:r>
              <a:rPr lang="es-ES" sz="1050">
                <a:solidFill>
                  <a:srgbClr val="000000"/>
                </a:solidFill>
                <a:latin typeface="Aptos" panose="020B0004020202020204" pitchFamily="34" charset="0"/>
                <a:ea typeface="Calibri" panose="020F0502020204030204" pitchFamily="34" charset="0"/>
                <a:cs typeface="Arial" panose="020B0604020202020204" pitchFamily="34" charset="0"/>
              </a:rPr>
              <a:t>+ infinitive = </a:t>
            </a:r>
            <a:r>
              <a:rPr lang="es-ES" sz="1050" err="1">
                <a:solidFill>
                  <a:srgbClr val="000000"/>
                </a:solidFill>
                <a:latin typeface="Aptos" panose="020B0004020202020204" pitchFamily="34" charset="0"/>
                <a:ea typeface="Calibri" panose="020F0502020204030204" pitchFamily="34" charset="0"/>
                <a:cs typeface="Arial" panose="020B0604020202020204" pitchFamily="34" charset="0"/>
              </a:rPr>
              <a:t>before</a:t>
            </a:r>
            <a:r>
              <a:rPr lang="es-ES" sz="1050">
                <a:solidFill>
                  <a:srgbClr val="000000"/>
                </a:solidFill>
                <a:latin typeface="Aptos" panose="020B0004020202020204" pitchFamily="34" charset="0"/>
                <a:ea typeface="Calibri" panose="020F0502020204030204" pitchFamily="34" charset="0"/>
                <a:cs typeface="Arial" panose="020B0604020202020204" pitchFamily="34" charset="0"/>
              </a:rPr>
              <a:t>…</a:t>
            </a:r>
            <a:r>
              <a:rPr lang="en-GB" sz="1050">
                <a:latin typeface="Aptos" panose="020B0004020202020204" pitchFamily="34" charset="0"/>
                <a:ea typeface="Calibri" panose="020F0502020204030204" pitchFamily="34" charset="0"/>
                <a:cs typeface="Arial" panose="020B0604020202020204" pitchFamily="34" charset="0"/>
              </a:rPr>
              <a:t> / </a:t>
            </a:r>
            <a:r>
              <a:rPr lang="es-ES" sz="1050">
                <a:solidFill>
                  <a:srgbClr val="000000"/>
                </a:solidFill>
                <a:latin typeface="Aptos" panose="020B0004020202020204" pitchFamily="34" charset="0"/>
                <a:ea typeface="Calibri" panose="020F0502020204030204" pitchFamily="34" charset="0"/>
                <a:cs typeface="Arial" panose="020B0604020202020204" pitchFamily="34" charset="0"/>
              </a:rPr>
              <a:t>Después de + infinitive = after…</a:t>
            </a:r>
            <a:r>
              <a:rPr lang="en-GB" sz="1050">
                <a:latin typeface="Aptos" panose="020B0004020202020204" pitchFamily="34" charset="0"/>
                <a:ea typeface="Calibri" panose="020F0502020204030204" pitchFamily="34" charset="0"/>
                <a:cs typeface="Arial" panose="020B0604020202020204" pitchFamily="34" charset="0"/>
              </a:rPr>
              <a:t>/ a</a:t>
            </a:r>
            <a:r>
              <a:rPr lang="es-ES" sz="1050">
                <a:solidFill>
                  <a:srgbClr val="000000"/>
                </a:solidFill>
                <a:latin typeface="Aptos" panose="020B0004020202020204" pitchFamily="34" charset="0"/>
                <a:ea typeface="Calibri" panose="020F0502020204030204" pitchFamily="34" charset="0"/>
                <a:cs typeface="Arial" panose="020B0604020202020204" pitchFamily="34" charset="0"/>
              </a:rPr>
              <a:t>l + infinitive = </a:t>
            </a:r>
            <a:r>
              <a:rPr lang="es-ES" sz="1050" err="1">
                <a:solidFill>
                  <a:srgbClr val="000000"/>
                </a:solidFill>
                <a:latin typeface="Aptos" panose="020B0004020202020204" pitchFamily="34" charset="0"/>
                <a:ea typeface="Calibri" panose="020F0502020204030204" pitchFamily="34" charset="0"/>
                <a:cs typeface="Arial" panose="020B0604020202020204" pitchFamily="34" charset="0"/>
              </a:rPr>
              <a:t>on</a:t>
            </a:r>
            <a:r>
              <a:rPr lang="es-ES" sz="1050">
                <a:solidFill>
                  <a:srgbClr val="000000"/>
                </a:solidFill>
                <a:latin typeface="Aptos" panose="020B0004020202020204" pitchFamily="34" charset="0"/>
                <a:ea typeface="Calibri" panose="020F0502020204030204" pitchFamily="34" charset="0"/>
                <a:cs typeface="Arial" panose="020B0604020202020204" pitchFamily="34" charset="0"/>
              </a:rPr>
              <a:t>/ </a:t>
            </a:r>
            <a:r>
              <a:rPr lang="es-ES" sz="1050" err="1">
                <a:solidFill>
                  <a:srgbClr val="000000"/>
                </a:solidFill>
                <a:latin typeface="Aptos" panose="020B0004020202020204" pitchFamily="34" charset="0"/>
                <a:ea typeface="Calibri" panose="020F0502020204030204" pitchFamily="34" charset="0"/>
                <a:cs typeface="Arial" panose="020B0604020202020204" pitchFamily="34" charset="0"/>
              </a:rPr>
              <a:t>upon</a:t>
            </a:r>
            <a:r>
              <a:rPr lang="es-ES" sz="1050">
                <a:solidFill>
                  <a:srgbClr val="000000"/>
                </a:solidFill>
                <a:latin typeface="Aptos" panose="020B0004020202020204" pitchFamily="34" charset="0"/>
                <a:ea typeface="Calibri" panose="020F0502020204030204" pitchFamily="34" charset="0"/>
                <a:cs typeface="Arial" panose="020B0604020202020204" pitchFamily="34" charset="0"/>
              </a:rPr>
              <a:t> …(</a:t>
            </a:r>
            <a:r>
              <a:rPr lang="es-ES" sz="1050" err="1">
                <a:solidFill>
                  <a:srgbClr val="000000"/>
                </a:solidFill>
                <a:latin typeface="Aptos" panose="020B0004020202020204" pitchFamily="34" charset="0"/>
                <a:ea typeface="Calibri" panose="020F0502020204030204" pitchFamily="34" charset="0"/>
                <a:cs typeface="Arial" panose="020B0604020202020204" pitchFamily="34" charset="0"/>
              </a:rPr>
              <a:t>e.g</a:t>
            </a:r>
            <a:r>
              <a:rPr lang="es-ES" sz="1050">
                <a:solidFill>
                  <a:srgbClr val="000000"/>
                </a:solidFill>
                <a:latin typeface="Aptos" panose="020B0004020202020204" pitchFamily="34" charset="0"/>
                <a:ea typeface="Calibri" panose="020F0502020204030204" pitchFamily="34" charset="0"/>
                <a:cs typeface="Arial" panose="020B0604020202020204" pitchFamily="34" charset="0"/>
              </a:rPr>
              <a:t>. al llegar = </a:t>
            </a:r>
            <a:r>
              <a:rPr lang="es-ES" sz="1050" err="1">
                <a:solidFill>
                  <a:srgbClr val="000000"/>
                </a:solidFill>
                <a:latin typeface="Aptos" panose="020B0004020202020204" pitchFamily="34" charset="0"/>
                <a:ea typeface="Calibri" panose="020F0502020204030204" pitchFamily="34" charset="0"/>
                <a:cs typeface="Arial" panose="020B0604020202020204" pitchFamily="34" charset="0"/>
              </a:rPr>
              <a:t>on</a:t>
            </a:r>
            <a:r>
              <a:rPr lang="es-ES" sz="1050">
                <a:solidFill>
                  <a:srgbClr val="000000"/>
                </a:solidFill>
                <a:latin typeface="Aptos" panose="020B0004020202020204" pitchFamily="34" charset="0"/>
                <a:ea typeface="Calibri" panose="020F0502020204030204" pitchFamily="34" charset="0"/>
                <a:cs typeface="Arial" panose="020B0604020202020204" pitchFamily="34" charset="0"/>
              </a:rPr>
              <a:t> </a:t>
            </a:r>
            <a:r>
              <a:rPr lang="es-ES" sz="1050" err="1">
                <a:solidFill>
                  <a:srgbClr val="000000"/>
                </a:solidFill>
                <a:latin typeface="Aptos" panose="020B0004020202020204" pitchFamily="34" charset="0"/>
                <a:ea typeface="Calibri" panose="020F0502020204030204" pitchFamily="34" charset="0"/>
                <a:cs typeface="Arial" panose="020B0604020202020204" pitchFamily="34" charset="0"/>
              </a:rPr>
              <a:t>arriving</a:t>
            </a:r>
            <a:r>
              <a:rPr lang="es-ES" sz="1050">
                <a:solidFill>
                  <a:srgbClr val="000000"/>
                </a:solidFill>
                <a:latin typeface="Aptos" panose="020B0004020202020204" pitchFamily="34" charset="0"/>
                <a:ea typeface="Calibri" panose="020F0502020204030204" pitchFamily="34" charset="0"/>
                <a:cs typeface="Arial" panose="020B0604020202020204" pitchFamily="34" charset="0"/>
              </a:rPr>
              <a:t>)</a:t>
            </a:r>
          </a:p>
        </p:txBody>
      </p:sp>
      <p:sp>
        <p:nvSpPr>
          <p:cNvPr id="33" name="Rectangle 32">
            <a:extLst>
              <a:ext uri="{FF2B5EF4-FFF2-40B4-BE49-F238E27FC236}">
                <a16:creationId xmlns:a16="http://schemas.microsoft.com/office/drawing/2014/main" id="{A2D2F7EB-754D-CFB8-AB17-E1CECD7BF8C3}"/>
              </a:ext>
            </a:extLst>
          </p:cNvPr>
          <p:cNvSpPr/>
          <p:nvPr/>
        </p:nvSpPr>
        <p:spPr>
          <a:xfrm>
            <a:off x="7602290" y="4697944"/>
            <a:ext cx="3036014" cy="1938416"/>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rtlCol="0" anchor="t"/>
          <a:lstStyle/>
          <a:p>
            <a:pPr algn="ctr"/>
            <a:r>
              <a:rPr lang="en-GB" sz="1050" b="1" u="sng">
                <a:solidFill>
                  <a:schemeClr val="tx1"/>
                </a:solidFill>
                <a:latin typeface="Aptos" panose="020B0004020202020204" pitchFamily="34" charset="0"/>
                <a:cs typeface="Arial" panose="020B0604020202020204" pitchFamily="34" charset="0"/>
              </a:rPr>
              <a:t>Celebrity culture</a:t>
            </a:r>
          </a:p>
          <a:p>
            <a:r>
              <a:rPr lang="en-GB" sz="1050">
                <a:solidFill>
                  <a:schemeClr val="tx1"/>
                </a:solidFill>
                <a:latin typeface="Aptos" panose="020B0004020202020204" pitchFamily="34" charset="0"/>
                <a:cs typeface="Arial" panose="020B0604020202020204" pitchFamily="34" charset="0"/>
              </a:rPr>
              <a:t>Comparing two female icons. Discuss celebrity culture. Debate celebrities as role models. Talk about the pros &amp; cons of fame. </a:t>
            </a:r>
          </a:p>
          <a:p>
            <a:r>
              <a:rPr lang="en-GB" sz="1050" b="1">
                <a:solidFill>
                  <a:schemeClr val="tx1"/>
                </a:solidFill>
                <a:latin typeface="Aptos" panose="020B0004020202020204" pitchFamily="34" charset="0"/>
                <a:cs typeface="Arial" panose="020B0604020202020204" pitchFamily="34" charset="0"/>
              </a:rPr>
              <a:t>Grammar</a:t>
            </a:r>
            <a:r>
              <a:rPr lang="en-GB" sz="1050">
                <a:solidFill>
                  <a:schemeClr val="tx1"/>
                </a:solidFill>
                <a:latin typeface="Aptos" panose="020B0004020202020204" pitchFamily="34" charset="0"/>
                <a:cs typeface="Arial" panose="020B0604020202020204" pitchFamily="34" charset="0"/>
              </a:rPr>
              <a:t>  learn how to form and use imperfect. Complex sentences using three tenses together.  Using adjectives with “ser” and “</a:t>
            </a:r>
            <a:r>
              <a:rPr lang="en-GB" sz="1050" err="1">
                <a:solidFill>
                  <a:schemeClr val="tx1"/>
                </a:solidFill>
                <a:latin typeface="Aptos" panose="020B0004020202020204" pitchFamily="34" charset="0"/>
                <a:cs typeface="Arial" panose="020B0604020202020204" pitchFamily="34" charset="0"/>
              </a:rPr>
              <a:t>estar</a:t>
            </a:r>
            <a:r>
              <a:rPr lang="en-GB" sz="1050">
                <a:solidFill>
                  <a:schemeClr val="tx1"/>
                </a:solidFill>
                <a:latin typeface="Aptos" panose="020B0004020202020204" pitchFamily="34" charset="0"/>
                <a:cs typeface="Arial" panose="020B0604020202020204" pitchFamily="34" charset="0"/>
              </a:rPr>
              <a:t>” (both meaning to be). Understand the difference: </a:t>
            </a:r>
            <a:r>
              <a:rPr lang="en-GB" sz="1050" err="1">
                <a:solidFill>
                  <a:schemeClr val="tx1"/>
                </a:solidFill>
                <a:latin typeface="Aptos" panose="020B0004020202020204" pitchFamily="34" charset="0"/>
                <a:cs typeface="Arial" panose="020B0604020202020204" pitchFamily="34" charset="0"/>
              </a:rPr>
              <a:t>preterite</a:t>
            </a:r>
            <a:r>
              <a:rPr lang="en-GB" sz="1050">
                <a:solidFill>
                  <a:schemeClr val="tx1"/>
                </a:solidFill>
                <a:latin typeface="Aptos" panose="020B0004020202020204" pitchFamily="34" charset="0"/>
                <a:cs typeface="Arial" panose="020B0604020202020204" pitchFamily="34" charset="0"/>
              </a:rPr>
              <a:t> and imperfect (both to talk about the past). Use of:  Soler + infinitive= to talk about what we usually do.</a:t>
            </a:r>
          </a:p>
        </p:txBody>
      </p:sp>
      <p:sp>
        <p:nvSpPr>
          <p:cNvPr id="2" name="AutoShape 2" descr="Generated image: Shakespearean emblem for English Department">
            <a:extLst>
              <a:ext uri="{FF2B5EF4-FFF2-40B4-BE49-F238E27FC236}">
                <a16:creationId xmlns:a16="http://schemas.microsoft.com/office/drawing/2014/main" id="{80400625-B676-A2D7-C285-26D3C6A55A23}"/>
              </a:ext>
            </a:extLst>
          </p:cNvPr>
          <p:cNvSpPr>
            <a:spLocks noChangeAspect="1" noChangeArrowheads="1"/>
          </p:cNvSpPr>
          <p:nvPr/>
        </p:nvSpPr>
        <p:spPr bwMode="auto">
          <a:xfrm>
            <a:off x="5881688" y="6248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4" name="Picture 3">
            <a:extLst>
              <a:ext uri="{FF2B5EF4-FFF2-40B4-BE49-F238E27FC236}">
                <a16:creationId xmlns:a16="http://schemas.microsoft.com/office/drawing/2014/main" id="{5D4EC774-3E57-D1D5-F369-2EB5B4B0A9DC}"/>
              </a:ext>
            </a:extLst>
          </p:cNvPr>
          <p:cNvPicPr>
            <a:picLocks noChangeAspect="1"/>
          </p:cNvPicPr>
          <p:nvPr/>
        </p:nvPicPr>
        <p:blipFill>
          <a:blip r:embed="rId5"/>
          <a:srcRect t="23246" b="28326"/>
          <a:stretch>
            <a:fillRect/>
          </a:stretch>
        </p:blipFill>
        <p:spPr>
          <a:xfrm>
            <a:off x="5718468" y="123843"/>
            <a:ext cx="6510263" cy="2101879"/>
          </a:xfrm>
          <a:prstGeom prst="rect">
            <a:avLst/>
          </a:prstGeom>
        </p:spPr>
      </p:pic>
      <p:pic>
        <p:nvPicPr>
          <p:cNvPr id="3" name="Picture 2" descr="Celebrity Stock Illustration - Download Image Now - iStock">
            <a:extLst>
              <a:ext uri="{FF2B5EF4-FFF2-40B4-BE49-F238E27FC236}">
                <a16:creationId xmlns:a16="http://schemas.microsoft.com/office/drawing/2014/main" id="{A80659A1-4F66-C5B3-2C43-169C3DE76F8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724762" y="5148669"/>
            <a:ext cx="1151774" cy="68891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Festivals &amp; Events | StudyPENANG">
            <a:extLst>
              <a:ext uri="{FF2B5EF4-FFF2-40B4-BE49-F238E27FC236}">
                <a16:creationId xmlns:a16="http://schemas.microsoft.com/office/drawing/2014/main" id="{F5827CF4-D3AF-45D0-853E-5FA1CBD9F82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309268" y="3291180"/>
            <a:ext cx="1572420" cy="104879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10" descr="El mundo del deporte paralizado por el Covid-19">
            <a:extLst>
              <a:ext uri="{FF2B5EF4-FFF2-40B4-BE49-F238E27FC236}">
                <a16:creationId xmlns:a16="http://schemas.microsoft.com/office/drawing/2014/main" id="{E9101751-EBD7-18D7-4413-F49E74419EC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821109" y="7468685"/>
            <a:ext cx="959079" cy="71838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4" descr="https://encrypted-tbn0.gstatic.com/images?q=tbn:ANd9GcSyXGe2cjSx_fX11xS0LJ32yg1G5Ksr6uqPB6at_lghwC1CshdoR9wKG9VJOHo:https://cdn1.vectorstock.com/i/1000x1000/41/65/man-running-and-icon-set-of-healthy-lifestyle-vector-11804165.jpg&amp;s">
            <a:extLst>
              <a:ext uri="{FF2B5EF4-FFF2-40B4-BE49-F238E27FC236}">
                <a16:creationId xmlns:a16="http://schemas.microsoft.com/office/drawing/2014/main" id="{5B8721FB-74B3-736A-1D56-7CFE7DA8BAE3}"/>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b="12323"/>
          <a:stretch/>
        </p:blipFill>
        <p:spPr bwMode="auto">
          <a:xfrm>
            <a:off x="9934518" y="10248219"/>
            <a:ext cx="1254918" cy="1286708"/>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Education Management System | Sys Dev Ltd.">
            <a:extLst>
              <a:ext uri="{FF2B5EF4-FFF2-40B4-BE49-F238E27FC236}">
                <a16:creationId xmlns:a16="http://schemas.microsoft.com/office/drawing/2014/main" id="{3DAC3840-D002-550E-4B6C-298694292E6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31243" y="4696589"/>
            <a:ext cx="1297124" cy="78812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a:extLst>
              <a:ext uri="{FF2B5EF4-FFF2-40B4-BE49-F238E27FC236}">
                <a16:creationId xmlns:a16="http://schemas.microsoft.com/office/drawing/2014/main" id="{B74EBA8E-E766-3D2C-3B7A-015930C496C7}"/>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64465" y="184877"/>
            <a:ext cx="3585640" cy="358564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5F1F3148-CFA8-F7FD-566F-517E07B129F4}"/>
              </a:ext>
            </a:extLst>
          </p:cNvPr>
          <p:cNvPicPr>
            <a:picLocks noChangeAspect="1"/>
          </p:cNvPicPr>
          <p:nvPr/>
        </p:nvPicPr>
        <p:blipFill>
          <a:blip r:embed="rId12">
            <a:extLst>
              <a:ext uri="{28A0092B-C50C-407E-A947-70E740481C1C}">
                <a14:useLocalDpi xmlns:a14="http://schemas.microsoft.com/office/drawing/2010/main" val="0"/>
              </a:ext>
            </a:extLst>
          </a:blip>
          <a:srcRect b="32556"/>
          <a:stretch>
            <a:fillRect/>
          </a:stretch>
        </p:blipFill>
        <p:spPr>
          <a:xfrm>
            <a:off x="9441082" y="11892252"/>
            <a:ext cx="2529634" cy="720462"/>
          </a:xfrm>
          <a:prstGeom prst="rect">
            <a:avLst/>
          </a:prstGeom>
        </p:spPr>
      </p:pic>
    </p:spTree>
    <p:extLst>
      <p:ext uri="{BB962C8B-B14F-4D97-AF65-F5344CB8AC3E}">
        <p14:creationId xmlns:p14="http://schemas.microsoft.com/office/powerpoint/2010/main" val="42546159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0B9E7C-F2B1-E44C-6AA5-6A2944A06EEC}"/>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8CFEBF54-E61B-C7F9-442C-2FC9D9E8B458}"/>
              </a:ext>
            </a:extLst>
          </p:cNvPr>
          <p:cNvPicPr>
            <a:picLocks noChangeAspect="1"/>
          </p:cNvPicPr>
          <p:nvPr/>
        </p:nvPicPr>
        <p:blipFill>
          <a:blip r:embed="rId2">
            <a:clrChange>
              <a:clrFrom>
                <a:srgbClr val="000000">
                  <a:alpha val="0"/>
                </a:srgbClr>
              </a:clrFrom>
              <a:clrTo>
                <a:srgbClr val="000000">
                  <a:alpha val="0"/>
                </a:srgbClr>
              </a:clrTo>
            </a:clrChange>
            <a:alphaModFix amt="35000"/>
            <a:extLst>
              <a:ext uri="{BEBA8EAE-BF5A-486C-A8C5-ECC9F3942E4B}">
                <a14:imgProps xmlns:a14="http://schemas.microsoft.com/office/drawing/2010/main">
                  <a14:imgLayer r:embed="rId3">
                    <a14:imgEffect>
                      <a14:artisticLineDrawing/>
                    </a14:imgEffect>
                  </a14:imgLayer>
                </a14:imgProps>
              </a:ext>
              <a:ext uri="{28A0092B-C50C-407E-A947-70E740481C1C}">
                <a14:useLocalDpi xmlns:a14="http://schemas.microsoft.com/office/drawing/2010/main" val="0"/>
              </a:ext>
            </a:extLst>
          </a:blip>
          <a:srcRect l="10840" r="10004" b="6316"/>
          <a:stretch>
            <a:fillRect/>
          </a:stretch>
        </p:blipFill>
        <p:spPr>
          <a:xfrm>
            <a:off x="358646" y="-1466011"/>
            <a:ext cx="12055125" cy="14267611"/>
          </a:xfrm>
          <a:prstGeom prst="rect">
            <a:avLst/>
          </a:prstGeom>
        </p:spPr>
      </p:pic>
      <p:pic>
        <p:nvPicPr>
          <p:cNvPr id="26" name="Picture 25">
            <a:extLst>
              <a:ext uri="{FF2B5EF4-FFF2-40B4-BE49-F238E27FC236}">
                <a16:creationId xmlns:a16="http://schemas.microsoft.com/office/drawing/2014/main" id="{917C842E-2023-F11E-A75D-BF2D4F50B027}"/>
              </a:ext>
            </a:extLst>
          </p:cNvPr>
          <p:cNvPicPr>
            <a:picLocks noChangeAspect="1"/>
          </p:cNvPicPr>
          <p:nvPr/>
        </p:nvPicPr>
        <p:blipFill>
          <a:blip r:embed="rId4"/>
          <a:stretch>
            <a:fillRect/>
          </a:stretch>
        </p:blipFill>
        <p:spPr>
          <a:xfrm>
            <a:off x="-1562747" y="1316874"/>
            <a:ext cx="15603478" cy="11262206"/>
          </a:xfrm>
          <a:prstGeom prst="rect">
            <a:avLst/>
          </a:prstGeom>
        </p:spPr>
      </p:pic>
      <p:sp>
        <p:nvSpPr>
          <p:cNvPr id="28" name="Rectangle 27">
            <a:extLst>
              <a:ext uri="{FF2B5EF4-FFF2-40B4-BE49-F238E27FC236}">
                <a16:creationId xmlns:a16="http://schemas.microsoft.com/office/drawing/2014/main" id="{BCA2AB7C-A460-D4AE-72D7-82EC39C8CDCB}"/>
              </a:ext>
            </a:extLst>
          </p:cNvPr>
          <p:cNvSpPr/>
          <p:nvPr/>
        </p:nvSpPr>
        <p:spPr>
          <a:xfrm>
            <a:off x="358646" y="10003744"/>
            <a:ext cx="2779621" cy="2530653"/>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lIns="91440" tIns="45720" rIns="91440" bIns="45720" rtlCol="0" anchor="t"/>
          <a:lstStyle/>
          <a:p>
            <a:pPr algn="ctr"/>
            <a:r>
              <a:rPr lang="en-GB" sz="1050" b="1" u="sng">
                <a:solidFill>
                  <a:schemeClr val="tx1"/>
                </a:solidFill>
                <a:latin typeface="Aptos" panose="020B0004020202020204" pitchFamily="34" charset="0"/>
                <a:cs typeface="Arial" panose="020B0604020202020204" pitchFamily="34" charset="0"/>
              </a:rPr>
              <a:t>Travel &amp; Tourism, and places of interest</a:t>
            </a:r>
          </a:p>
          <a:p>
            <a:r>
              <a:rPr lang="en-GB" sz="1050">
                <a:solidFill>
                  <a:schemeClr val="tx1"/>
                </a:solidFill>
                <a:latin typeface="Aptos" panose="020B0004020202020204" pitchFamily="34" charset="0"/>
                <a:cs typeface="Arial" panose="020B0604020202020204" pitchFamily="34" charset="0"/>
              </a:rPr>
              <a:t>Talk about transport &amp; holiday activities. Making recommendations.  Talk about problems while on holidays. Discuss what type of holidays we prefer.</a:t>
            </a:r>
          </a:p>
          <a:p>
            <a:r>
              <a:rPr lang="en-GB" sz="1050" b="1" dirty="0">
                <a:solidFill>
                  <a:schemeClr val="tx1"/>
                </a:solidFill>
                <a:latin typeface="Aptos"/>
                <a:cs typeface="Arial"/>
              </a:rPr>
              <a:t>Grammar: </a:t>
            </a:r>
            <a:r>
              <a:rPr lang="en-GB" sz="1050" dirty="0">
                <a:solidFill>
                  <a:schemeClr val="tx1"/>
                </a:solidFill>
                <a:latin typeface="Aptos"/>
                <a:cs typeface="Arial"/>
              </a:rPr>
              <a:t>Re-cap of all the tenses</a:t>
            </a:r>
            <a:r>
              <a:rPr lang="en-GB" sz="1050" b="1" dirty="0">
                <a:solidFill>
                  <a:schemeClr val="tx1"/>
                </a:solidFill>
                <a:latin typeface="Aptos"/>
                <a:cs typeface="Arial"/>
              </a:rPr>
              <a:t>. </a:t>
            </a:r>
            <a:r>
              <a:rPr lang="en-GB" sz="1050" dirty="0">
                <a:solidFill>
                  <a:schemeClr val="tx1"/>
                </a:solidFill>
                <a:latin typeface="Aptos"/>
                <a:cs typeface="Arial"/>
              </a:rPr>
              <a:t>conditional tense: I would.. Revision past tense. Possessive pronouns: el </a:t>
            </a:r>
            <a:r>
              <a:rPr lang="en-GB" sz="1050" dirty="0" err="1">
                <a:solidFill>
                  <a:schemeClr val="tx1"/>
                </a:solidFill>
                <a:latin typeface="Aptos"/>
                <a:cs typeface="Arial"/>
              </a:rPr>
              <a:t>mío</a:t>
            </a:r>
            <a:r>
              <a:rPr lang="en-GB" sz="1050" dirty="0">
                <a:solidFill>
                  <a:schemeClr val="tx1"/>
                </a:solidFill>
                <a:latin typeface="Aptos"/>
                <a:cs typeface="Arial"/>
              </a:rPr>
              <a:t> = mine, etc. Object pronouns: lo/la = it. Use of se + 3</a:t>
            </a:r>
            <a:r>
              <a:rPr lang="en-GB" sz="1050" baseline="30000" dirty="0">
                <a:solidFill>
                  <a:schemeClr val="tx1"/>
                </a:solidFill>
                <a:latin typeface="Aptos"/>
                <a:cs typeface="Arial"/>
              </a:rPr>
              <a:t>rd</a:t>
            </a:r>
            <a:r>
              <a:rPr lang="en-GB" sz="1050" dirty="0">
                <a:solidFill>
                  <a:schemeClr val="tx1"/>
                </a:solidFill>
                <a:latin typeface="Aptos"/>
                <a:cs typeface="Arial"/>
              </a:rPr>
              <a:t> person of the verb. E.g. se </a:t>
            </a:r>
            <a:r>
              <a:rPr lang="en-GB" sz="1050" dirty="0" err="1">
                <a:solidFill>
                  <a:schemeClr val="tx1"/>
                </a:solidFill>
                <a:latin typeface="Aptos"/>
                <a:cs typeface="Arial"/>
              </a:rPr>
              <a:t>habla</a:t>
            </a:r>
            <a:r>
              <a:rPr lang="en-GB" sz="1050" dirty="0">
                <a:solidFill>
                  <a:schemeClr val="tx1"/>
                </a:solidFill>
                <a:latin typeface="Aptos"/>
                <a:cs typeface="Arial"/>
              </a:rPr>
              <a:t> </a:t>
            </a:r>
            <a:r>
              <a:rPr lang="en-GB" sz="1050" dirty="0" err="1">
                <a:solidFill>
                  <a:schemeClr val="tx1"/>
                </a:solidFill>
                <a:latin typeface="Aptos"/>
                <a:cs typeface="Arial"/>
              </a:rPr>
              <a:t>inglés</a:t>
            </a:r>
            <a:r>
              <a:rPr lang="en-GB" sz="1050" dirty="0">
                <a:solidFill>
                  <a:schemeClr val="tx1"/>
                </a:solidFill>
                <a:latin typeface="Aptos"/>
                <a:cs typeface="Arial"/>
              </a:rPr>
              <a:t> = English is spoken. Verbs to recommend something: </a:t>
            </a:r>
            <a:r>
              <a:rPr lang="en-GB" sz="1050" dirty="0" err="1">
                <a:solidFill>
                  <a:schemeClr val="tx1"/>
                </a:solidFill>
                <a:latin typeface="Aptos"/>
                <a:cs typeface="Arial"/>
              </a:rPr>
              <a:t>tienes</a:t>
            </a:r>
            <a:r>
              <a:rPr lang="en-GB" sz="1050" dirty="0">
                <a:solidFill>
                  <a:schemeClr val="tx1"/>
                </a:solidFill>
                <a:latin typeface="Aptos"/>
                <a:cs typeface="Arial"/>
              </a:rPr>
              <a:t> </a:t>
            </a:r>
            <a:r>
              <a:rPr lang="en-GB" sz="1050" dirty="0" err="1">
                <a:solidFill>
                  <a:schemeClr val="tx1"/>
                </a:solidFill>
                <a:latin typeface="Aptos"/>
                <a:cs typeface="Arial"/>
              </a:rPr>
              <a:t>que</a:t>
            </a:r>
            <a:r>
              <a:rPr lang="en-GB" sz="1050" dirty="0">
                <a:solidFill>
                  <a:schemeClr val="tx1"/>
                </a:solidFill>
                <a:latin typeface="Aptos"/>
                <a:cs typeface="Arial"/>
              </a:rPr>
              <a:t> / hay </a:t>
            </a:r>
            <a:r>
              <a:rPr lang="en-GB" sz="1050" dirty="0" err="1">
                <a:solidFill>
                  <a:schemeClr val="tx1"/>
                </a:solidFill>
                <a:latin typeface="Aptos"/>
                <a:cs typeface="Arial"/>
              </a:rPr>
              <a:t>que</a:t>
            </a:r>
            <a:r>
              <a:rPr lang="en-GB" sz="1050" dirty="0">
                <a:solidFill>
                  <a:schemeClr val="tx1"/>
                </a:solidFill>
                <a:latin typeface="Aptos"/>
                <a:cs typeface="Arial"/>
              </a:rPr>
              <a:t>/ </a:t>
            </a:r>
            <a:r>
              <a:rPr lang="en-GB" sz="1050" dirty="0" err="1">
                <a:solidFill>
                  <a:schemeClr val="tx1"/>
                </a:solidFill>
                <a:latin typeface="Aptos"/>
                <a:cs typeface="Arial"/>
              </a:rPr>
              <a:t>debes</a:t>
            </a:r>
            <a:r>
              <a:rPr lang="en-GB" sz="1050" dirty="0">
                <a:solidFill>
                  <a:schemeClr val="tx1"/>
                </a:solidFill>
                <a:latin typeface="Aptos"/>
                <a:cs typeface="Arial"/>
              </a:rPr>
              <a:t>/ vale la </a:t>
            </a:r>
            <a:r>
              <a:rPr lang="en-GB" sz="1050" dirty="0" err="1">
                <a:solidFill>
                  <a:schemeClr val="tx1"/>
                </a:solidFill>
                <a:latin typeface="Aptos"/>
                <a:cs typeface="Arial"/>
              </a:rPr>
              <a:t>pena</a:t>
            </a:r>
            <a:r>
              <a:rPr lang="en-GB" sz="1050" dirty="0">
                <a:solidFill>
                  <a:schemeClr val="tx1"/>
                </a:solidFill>
                <a:latin typeface="Aptos"/>
                <a:cs typeface="Arial"/>
              </a:rPr>
              <a:t> / </a:t>
            </a:r>
            <a:r>
              <a:rPr lang="en-GB" sz="1050" dirty="0" err="1">
                <a:solidFill>
                  <a:schemeClr val="tx1"/>
                </a:solidFill>
                <a:latin typeface="Aptos"/>
                <a:cs typeface="Arial"/>
              </a:rPr>
              <a:t>recomiendo</a:t>
            </a:r>
            <a:r>
              <a:rPr lang="en-GB" sz="1050" dirty="0">
                <a:solidFill>
                  <a:schemeClr val="tx1"/>
                </a:solidFill>
                <a:latin typeface="Aptos"/>
                <a:cs typeface="Arial"/>
              </a:rPr>
              <a:t> + infinitive.</a:t>
            </a:r>
          </a:p>
          <a:p>
            <a:endParaRPr lang="en-GB" sz="1050" dirty="0">
              <a:solidFill>
                <a:schemeClr val="tx1"/>
              </a:solidFill>
              <a:latin typeface="Aptos"/>
              <a:cs typeface="Arial"/>
            </a:endParaRPr>
          </a:p>
          <a:p>
            <a:r>
              <a:rPr lang="en-GB" sz="1050" b="1" dirty="0">
                <a:solidFill>
                  <a:schemeClr val="tx1"/>
                </a:solidFill>
                <a:latin typeface="Aptos"/>
                <a:cs typeface="Arial"/>
              </a:rPr>
              <a:t>Baseline assessment: writing paper</a:t>
            </a:r>
            <a:endParaRPr lang="en-GB" sz="1050" b="1">
              <a:solidFill>
                <a:schemeClr val="tx1"/>
              </a:solidFill>
              <a:latin typeface="Aptos" panose="020B0004020202020204" pitchFamily="34" charset="0"/>
              <a:cs typeface="Arial" panose="020B0604020202020204" pitchFamily="34" charset="0"/>
            </a:endParaRPr>
          </a:p>
        </p:txBody>
      </p:sp>
      <p:sp>
        <p:nvSpPr>
          <p:cNvPr id="29" name="Rectangle 28">
            <a:extLst>
              <a:ext uri="{FF2B5EF4-FFF2-40B4-BE49-F238E27FC236}">
                <a16:creationId xmlns:a16="http://schemas.microsoft.com/office/drawing/2014/main" id="{1E6A7260-F543-332E-0431-3478AB6A975A}"/>
              </a:ext>
            </a:extLst>
          </p:cNvPr>
          <p:cNvSpPr/>
          <p:nvPr/>
        </p:nvSpPr>
        <p:spPr>
          <a:xfrm>
            <a:off x="619636" y="7301956"/>
            <a:ext cx="2795805" cy="2144441"/>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rtlCol="0" anchor="t"/>
          <a:lstStyle/>
          <a:p>
            <a:pPr algn="ctr"/>
            <a:r>
              <a:rPr lang="en-GB" sz="1050" b="1" u="sng">
                <a:solidFill>
                  <a:schemeClr val="tx1"/>
                </a:solidFill>
                <a:latin typeface="Aptos" panose="020B0004020202020204" pitchFamily="34" charset="0"/>
              </a:rPr>
              <a:t> The environment &amp; where people live</a:t>
            </a:r>
          </a:p>
          <a:p>
            <a:r>
              <a:rPr lang="en-GB" sz="1050">
                <a:solidFill>
                  <a:schemeClr val="tx1"/>
                </a:solidFill>
                <a:latin typeface="Aptos" panose="020B0004020202020204" pitchFamily="34" charset="0"/>
              </a:rPr>
              <a:t>Describe the house. Describe your town &amp; area. The weather. Discuss environmental issues. Helping the environment. Look at local environment. Describe your town &amp; your ideal town.  Give instructions or advice</a:t>
            </a:r>
          </a:p>
          <a:p>
            <a:r>
              <a:rPr lang="en-GB" sz="1050" b="1">
                <a:solidFill>
                  <a:schemeClr val="tx1"/>
                </a:solidFill>
                <a:latin typeface="Aptos" panose="020B0004020202020204" pitchFamily="34" charset="0"/>
              </a:rPr>
              <a:t>Grammar: </a:t>
            </a:r>
            <a:r>
              <a:rPr lang="en-GB" sz="1050">
                <a:solidFill>
                  <a:schemeClr val="tx1"/>
                </a:solidFill>
                <a:latin typeface="Aptos" panose="020B0004020202020204" pitchFamily="34" charset="0"/>
              </a:rPr>
              <a:t>adverbs of place: e.g. far from/ behind / near, etc. Revise </a:t>
            </a:r>
            <a:r>
              <a:rPr lang="en-GB" sz="1050" err="1">
                <a:solidFill>
                  <a:schemeClr val="tx1"/>
                </a:solidFill>
                <a:latin typeface="Aptos" panose="020B0004020202020204" pitchFamily="34" charset="0"/>
              </a:rPr>
              <a:t>preterito</a:t>
            </a:r>
            <a:r>
              <a:rPr lang="en-GB" sz="1050">
                <a:solidFill>
                  <a:schemeClr val="tx1"/>
                </a:solidFill>
                <a:latin typeface="Aptos" panose="020B0004020202020204" pitchFamily="34" charset="0"/>
              </a:rPr>
              <a:t> perfecto. Use of </a:t>
            </a:r>
            <a:r>
              <a:rPr lang="en-GB" sz="1050" err="1">
                <a:solidFill>
                  <a:schemeClr val="tx1"/>
                </a:solidFill>
                <a:latin typeface="Aptos" panose="020B0004020202020204" pitchFamily="34" charset="0"/>
              </a:rPr>
              <a:t>estar</a:t>
            </a:r>
            <a:r>
              <a:rPr lang="en-GB" sz="1050">
                <a:solidFill>
                  <a:schemeClr val="tx1"/>
                </a:solidFill>
                <a:latin typeface="Aptos" panose="020B0004020202020204" pitchFamily="34" charset="0"/>
              </a:rPr>
              <a:t> +  participle: e.g. </a:t>
            </a:r>
            <a:r>
              <a:rPr lang="en-GB" sz="1050" err="1">
                <a:solidFill>
                  <a:schemeClr val="tx1"/>
                </a:solidFill>
                <a:latin typeface="Aptos" panose="020B0004020202020204" pitchFamily="34" charset="0"/>
              </a:rPr>
              <a:t>está</a:t>
            </a:r>
            <a:r>
              <a:rPr lang="en-GB" sz="1050">
                <a:solidFill>
                  <a:schemeClr val="tx1"/>
                </a:solidFill>
                <a:latin typeface="Aptos" panose="020B0004020202020204" pitchFamily="34" charset="0"/>
              </a:rPr>
              <a:t> </a:t>
            </a:r>
            <a:r>
              <a:rPr lang="en-GB" sz="1050" err="1">
                <a:solidFill>
                  <a:schemeClr val="tx1"/>
                </a:solidFill>
                <a:latin typeface="Aptos" panose="020B0004020202020204" pitchFamily="34" charset="0"/>
              </a:rPr>
              <a:t>limpio</a:t>
            </a:r>
            <a:r>
              <a:rPr lang="en-GB" sz="1050">
                <a:solidFill>
                  <a:schemeClr val="tx1"/>
                </a:solidFill>
                <a:latin typeface="Aptos" panose="020B0004020202020204" pitchFamily="34" charset="0"/>
              </a:rPr>
              <a:t>= it’s clean. Use of imperative to give advice or instructions. Use of “</a:t>
            </a:r>
            <a:r>
              <a:rPr lang="en-GB" sz="1050" err="1">
                <a:solidFill>
                  <a:schemeClr val="tx1"/>
                </a:solidFill>
                <a:latin typeface="Aptos" panose="020B0004020202020204" pitchFamily="34" charset="0"/>
              </a:rPr>
              <a:t>acabar</a:t>
            </a:r>
            <a:r>
              <a:rPr lang="en-GB" sz="1050">
                <a:solidFill>
                  <a:schemeClr val="tx1"/>
                </a:solidFill>
                <a:latin typeface="Aptos" panose="020B0004020202020204" pitchFamily="34" charset="0"/>
              </a:rPr>
              <a:t> de + infinitive = to </a:t>
            </a:r>
            <a:r>
              <a:rPr lang="en-GB" sz="1050" u="sng">
                <a:solidFill>
                  <a:schemeClr val="tx1"/>
                </a:solidFill>
                <a:latin typeface="Aptos" panose="020B0004020202020204" pitchFamily="34" charset="0"/>
              </a:rPr>
              <a:t>have just </a:t>
            </a:r>
            <a:r>
              <a:rPr lang="en-GB" sz="1050">
                <a:solidFill>
                  <a:schemeClr val="tx1"/>
                </a:solidFill>
                <a:latin typeface="Aptos" panose="020B0004020202020204" pitchFamily="34" charset="0"/>
              </a:rPr>
              <a:t>done something. </a:t>
            </a:r>
          </a:p>
          <a:p>
            <a:r>
              <a:rPr lang="en-GB" sz="1050">
                <a:solidFill>
                  <a:schemeClr val="tx1"/>
                </a:solidFill>
                <a:latin typeface="Aptos" panose="020B0004020202020204" pitchFamily="34" charset="0"/>
              </a:rPr>
              <a:t>Mock exam.</a:t>
            </a:r>
          </a:p>
        </p:txBody>
      </p:sp>
      <p:sp>
        <p:nvSpPr>
          <p:cNvPr id="30" name="Rectangle 29">
            <a:extLst>
              <a:ext uri="{FF2B5EF4-FFF2-40B4-BE49-F238E27FC236}">
                <a16:creationId xmlns:a16="http://schemas.microsoft.com/office/drawing/2014/main" id="{0E18D261-3793-96EA-34B9-7437079AD25E}"/>
              </a:ext>
            </a:extLst>
          </p:cNvPr>
          <p:cNvSpPr/>
          <p:nvPr/>
        </p:nvSpPr>
        <p:spPr>
          <a:xfrm>
            <a:off x="6657956" y="9446879"/>
            <a:ext cx="3252786" cy="1911221"/>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rtlCol="0" anchor="t"/>
          <a:lstStyle/>
          <a:p>
            <a:pPr algn="ctr"/>
            <a:r>
              <a:rPr lang="en-GB" sz="1050" b="1" u="sng">
                <a:solidFill>
                  <a:schemeClr val="tx1"/>
                </a:solidFill>
                <a:latin typeface="Aptos" panose="020B0004020202020204" pitchFamily="34" charset="0"/>
                <a:cs typeface="Arial" panose="020B0604020202020204" pitchFamily="34" charset="0"/>
              </a:rPr>
              <a:t>Media &amp; Technology</a:t>
            </a:r>
          </a:p>
          <a:p>
            <a:r>
              <a:rPr lang="en-GB" sz="1050">
                <a:solidFill>
                  <a:schemeClr val="tx1"/>
                </a:solidFill>
                <a:latin typeface="Aptos" panose="020B0004020202020204" pitchFamily="34" charset="0"/>
                <a:cs typeface="Arial" panose="020B0604020202020204" pitchFamily="34" charset="0"/>
              </a:rPr>
              <a:t>Social networks. Talk about technology has changed. Discuss pros &amp; cons of the digital age. Advantages &amp; disadvantages of social media. Gadgets, mobiles &amp; apps. Justifying and giving reasons: make it more complex. </a:t>
            </a:r>
          </a:p>
          <a:p>
            <a:r>
              <a:rPr lang="en-GB" sz="1050">
                <a:solidFill>
                  <a:schemeClr val="tx1"/>
                </a:solidFill>
                <a:latin typeface="Aptos" panose="020B0004020202020204" pitchFamily="34" charset="0"/>
                <a:cs typeface="Arial" panose="020B0604020202020204" pitchFamily="34" charset="0"/>
              </a:rPr>
              <a:t>Technology of the future. </a:t>
            </a:r>
          </a:p>
          <a:p>
            <a:r>
              <a:rPr lang="en-GB" sz="1050" b="1">
                <a:solidFill>
                  <a:schemeClr val="tx1"/>
                </a:solidFill>
                <a:latin typeface="Aptos" panose="020B0004020202020204" pitchFamily="34" charset="0"/>
                <a:cs typeface="Arial" panose="020B0604020202020204" pitchFamily="34" charset="0"/>
              </a:rPr>
              <a:t>Grammar: </a:t>
            </a:r>
            <a:r>
              <a:rPr lang="en-GB" sz="1050" err="1">
                <a:solidFill>
                  <a:schemeClr val="tx1"/>
                </a:solidFill>
                <a:latin typeface="Aptos" panose="020B0004020202020204" pitchFamily="34" charset="0"/>
                <a:cs typeface="Arial" panose="020B0604020202020204" pitchFamily="34" charset="0"/>
              </a:rPr>
              <a:t>Preterito</a:t>
            </a:r>
            <a:r>
              <a:rPr lang="en-GB" sz="1050">
                <a:solidFill>
                  <a:schemeClr val="tx1"/>
                </a:solidFill>
                <a:latin typeface="Aptos" panose="020B0004020202020204" pitchFamily="34" charset="0"/>
                <a:cs typeface="Arial" panose="020B0604020202020204" pitchFamily="34" charset="0"/>
              </a:rPr>
              <a:t> perfecto. Lo+ adjective  + de es </a:t>
            </a:r>
            <a:r>
              <a:rPr lang="en-GB" sz="1050" err="1">
                <a:solidFill>
                  <a:schemeClr val="tx1"/>
                </a:solidFill>
                <a:latin typeface="Aptos" panose="020B0004020202020204" pitchFamily="34" charset="0"/>
                <a:cs typeface="Arial" panose="020B0604020202020204" pitchFamily="34" charset="0"/>
              </a:rPr>
              <a:t>que</a:t>
            </a:r>
            <a:r>
              <a:rPr lang="en-GB" sz="1050">
                <a:solidFill>
                  <a:schemeClr val="tx1"/>
                </a:solidFill>
                <a:latin typeface="Aptos" panose="020B0004020202020204" pitchFamily="34" charset="0"/>
                <a:cs typeface="Arial" panose="020B0604020202020204" pitchFamily="34" charset="0"/>
              </a:rPr>
              <a:t>… Revise past tense and time expressions. Revie object </a:t>
            </a:r>
            <a:r>
              <a:rPr lang="en-GB" sz="1050" err="1">
                <a:solidFill>
                  <a:schemeClr val="tx1"/>
                </a:solidFill>
                <a:latin typeface="Aptos" panose="020B0004020202020204" pitchFamily="34" charset="0"/>
                <a:cs typeface="Arial" panose="020B0604020202020204" pitchFamily="34" charset="0"/>
              </a:rPr>
              <a:t>pronous</a:t>
            </a:r>
            <a:r>
              <a:rPr lang="en-GB" sz="1050">
                <a:solidFill>
                  <a:schemeClr val="tx1"/>
                </a:solidFill>
                <a:latin typeface="Aptos" panose="020B0004020202020204" pitchFamily="34" charset="0"/>
                <a:cs typeface="Arial" panose="020B0604020202020204" pitchFamily="34" charset="0"/>
              </a:rPr>
              <a:t>. </a:t>
            </a:r>
          </a:p>
          <a:p>
            <a:r>
              <a:rPr lang="en-GB" sz="1050">
                <a:solidFill>
                  <a:schemeClr val="tx1"/>
                </a:solidFill>
                <a:latin typeface="Aptos" panose="020B0004020202020204" pitchFamily="34" charset="0"/>
                <a:cs typeface="Arial" panose="020B0604020202020204" pitchFamily="34" charset="0"/>
              </a:rPr>
              <a:t>Mock exam: listening, reading and writing past paper</a:t>
            </a:r>
          </a:p>
        </p:txBody>
      </p:sp>
      <p:sp>
        <p:nvSpPr>
          <p:cNvPr id="31" name="Rectangle 30">
            <a:extLst>
              <a:ext uri="{FF2B5EF4-FFF2-40B4-BE49-F238E27FC236}">
                <a16:creationId xmlns:a16="http://schemas.microsoft.com/office/drawing/2014/main" id="{B01E5928-36B3-4680-56B2-AE5441224AA9}"/>
              </a:ext>
            </a:extLst>
          </p:cNvPr>
          <p:cNvSpPr/>
          <p:nvPr/>
        </p:nvSpPr>
        <p:spPr>
          <a:xfrm>
            <a:off x="7895251" y="6248400"/>
            <a:ext cx="2809757" cy="2766711"/>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rtlCol="0" anchor="t"/>
          <a:lstStyle/>
          <a:p>
            <a:pPr algn="ctr"/>
            <a:r>
              <a:rPr lang="en-GB" sz="1050" b="1" u="sng">
                <a:solidFill>
                  <a:schemeClr val="tx1"/>
                </a:solidFill>
                <a:latin typeface="Aptos" panose="020B0004020202020204" pitchFamily="34" charset="0"/>
                <a:cs typeface="Arial" panose="020B0604020202020204" pitchFamily="34" charset="0"/>
              </a:rPr>
              <a:t>Exam skills</a:t>
            </a:r>
          </a:p>
          <a:p>
            <a:r>
              <a:rPr lang="en-GB" sz="1050" b="1">
                <a:solidFill>
                  <a:schemeClr val="tx1"/>
                </a:solidFill>
                <a:latin typeface="Aptos" panose="020B0004020202020204" pitchFamily="34" charset="0"/>
                <a:cs typeface="Arial" panose="020B0604020202020204" pitchFamily="34" charset="0"/>
              </a:rPr>
              <a:t>Listening and Reading</a:t>
            </a:r>
            <a:r>
              <a:rPr lang="en-GB" sz="1050">
                <a:solidFill>
                  <a:schemeClr val="tx1"/>
                </a:solidFill>
                <a:latin typeface="Aptos" panose="020B0004020202020204" pitchFamily="34" charset="0"/>
                <a:cs typeface="Arial" panose="020B0604020202020204" pitchFamily="34" charset="0"/>
              </a:rPr>
              <a:t>: increase vocabulary learning &amp; practise. Practise reading and listening skills, &amp; exam type questions</a:t>
            </a:r>
          </a:p>
          <a:p>
            <a:pPr algn="ctr"/>
            <a:r>
              <a:rPr lang="en-GB" sz="1050" b="1" u="sng">
                <a:solidFill>
                  <a:schemeClr val="tx1"/>
                </a:solidFill>
                <a:latin typeface="Aptos" panose="020B0004020202020204" pitchFamily="34" charset="0"/>
                <a:cs typeface="Arial" panose="020B0604020202020204" pitchFamily="34" charset="0"/>
              </a:rPr>
              <a:t>Speaking mock preparation</a:t>
            </a:r>
          </a:p>
          <a:p>
            <a:r>
              <a:rPr lang="en-GB" sz="1050">
                <a:solidFill>
                  <a:schemeClr val="tx1"/>
                </a:solidFill>
                <a:latin typeface="Aptos" panose="020B0004020202020204" pitchFamily="34" charset="0"/>
                <a:cs typeface="Arial" panose="020B0604020202020204" pitchFamily="34" charset="0"/>
              </a:rPr>
              <a:t> Practise exam skills: understand all tasks</a:t>
            </a:r>
          </a:p>
          <a:p>
            <a:r>
              <a:rPr lang="en-GB" sz="1050" b="1">
                <a:solidFill>
                  <a:schemeClr val="tx1"/>
                </a:solidFill>
                <a:latin typeface="Aptos" panose="020B0004020202020204" pitchFamily="34" charset="0"/>
                <a:cs typeface="Arial" panose="020B0604020202020204" pitchFamily="34" charset="0"/>
              </a:rPr>
              <a:t>Speaking </a:t>
            </a:r>
            <a:r>
              <a:rPr lang="en-GB" sz="1050">
                <a:solidFill>
                  <a:schemeClr val="tx1"/>
                </a:solidFill>
                <a:latin typeface="Aptos" panose="020B0004020202020204" pitchFamily="34" charset="0"/>
                <a:cs typeface="Arial" panose="020B0604020202020204" pitchFamily="34" charset="0"/>
              </a:rPr>
              <a:t>: PREPARE the different tasks:</a:t>
            </a:r>
          </a:p>
          <a:p>
            <a:pPr marL="171450" indent="-171450">
              <a:buFont typeface="Arial" panose="020B0604020202020204" pitchFamily="34" charset="0"/>
              <a:buChar char="•"/>
            </a:pPr>
            <a:r>
              <a:rPr lang="en-GB" sz="1050">
                <a:solidFill>
                  <a:schemeClr val="tx1"/>
                </a:solidFill>
                <a:latin typeface="Aptos" panose="020B0004020202020204" pitchFamily="34" charset="0"/>
                <a:cs typeface="Arial" panose="020B0604020202020204" pitchFamily="34" charset="0"/>
              </a:rPr>
              <a:t>Role play task: understand task and practise.</a:t>
            </a:r>
          </a:p>
          <a:p>
            <a:pPr marL="171450" indent="-171450">
              <a:buFont typeface="Arial" panose="020B0604020202020204" pitchFamily="34" charset="0"/>
              <a:buChar char="•"/>
            </a:pPr>
            <a:r>
              <a:rPr lang="en-GB" sz="1050">
                <a:solidFill>
                  <a:schemeClr val="tx1"/>
                </a:solidFill>
                <a:latin typeface="Aptos" panose="020B0004020202020204" pitchFamily="34" charset="0"/>
                <a:cs typeface="Arial" panose="020B0604020202020204" pitchFamily="34" charset="0"/>
              </a:rPr>
              <a:t>Reading aloud + 2 short unprepared questions.</a:t>
            </a:r>
          </a:p>
          <a:p>
            <a:pPr marL="171450" indent="-171450">
              <a:buFont typeface="Arial" panose="020B0604020202020204" pitchFamily="34" charset="0"/>
              <a:buChar char="•"/>
            </a:pPr>
            <a:r>
              <a:rPr lang="en-GB" sz="1050">
                <a:solidFill>
                  <a:schemeClr val="tx1"/>
                </a:solidFill>
                <a:latin typeface="Aptos" panose="020B0004020202020204" pitchFamily="34" charset="0"/>
                <a:cs typeface="Arial" panose="020B0604020202020204" pitchFamily="34" charset="0"/>
              </a:rPr>
              <a:t>Photos description + follow up conversation.</a:t>
            </a:r>
          </a:p>
          <a:p>
            <a:pPr marL="171450" indent="-171450">
              <a:buFont typeface="Arial" panose="020B0604020202020204" pitchFamily="34" charset="0"/>
              <a:buChar char="•"/>
            </a:pPr>
            <a:r>
              <a:rPr lang="en-GB" sz="1050">
                <a:solidFill>
                  <a:schemeClr val="tx1"/>
                </a:solidFill>
                <a:latin typeface="Aptos" panose="020B0004020202020204" pitchFamily="34" charset="0"/>
                <a:cs typeface="Arial" panose="020B0604020202020204" pitchFamily="34" charset="0"/>
              </a:rPr>
              <a:t>Practise model answers for general conversation.</a:t>
            </a:r>
          </a:p>
          <a:p>
            <a:r>
              <a:rPr lang="en-GB" sz="1050" b="1">
                <a:solidFill>
                  <a:schemeClr val="tx1"/>
                </a:solidFill>
                <a:latin typeface="Aptos" panose="020B0004020202020204" pitchFamily="34" charset="0"/>
                <a:cs typeface="Arial" panose="020B0604020202020204" pitchFamily="34" charset="0"/>
              </a:rPr>
              <a:t>Speaking mock exam: March 2027</a:t>
            </a:r>
          </a:p>
        </p:txBody>
      </p:sp>
      <p:sp>
        <p:nvSpPr>
          <p:cNvPr id="32" name="Rectangle 31">
            <a:extLst>
              <a:ext uri="{FF2B5EF4-FFF2-40B4-BE49-F238E27FC236}">
                <a16:creationId xmlns:a16="http://schemas.microsoft.com/office/drawing/2014/main" id="{A1E71300-8A15-39A6-5893-C74841D6ED15}"/>
              </a:ext>
            </a:extLst>
          </p:cNvPr>
          <p:cNvSpPr/>
          <p:nvPr/>
        </p:nvSpPr>
        <p:spPr>
          <a:xfrm>
            <a:off x="2462461" y="5336675"/>
            <a:ext cx="3036014" cy="1446345"/>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rtlCol="0" anchor="t"/>
          <a:lstStyle/>
          <a:p>
            <a:pPr algn="ctr"/>
            <a:r>
              <a:rPr lang="en-GB" sz="1100" b="1" u="sng">
                <a:solidFill>
                  <a:schemeClr val="tx1"/>
                </a:solidFill>
                <a:latin typeface="Aptos" panose="020B0004020202020204" pitchFamily="34" charset="0"/>
              </a:rPr>
              <a:t>Speaking Exam preparation</a:t>
            </a:r>
          </a:p>
          <a:p>
            <a:r>
              <a:rPr lang="en-GB" sz="1050">
                <a:solidFill>
                  <a:schemeClr val="tx1"/>
                </a:solidFill>
                <a:latin typeface="Aptos" panose="020B0004020202020204" pitchFamily="34" charset="0"/>
              </a:rPr>
              <a:t>Act on advice received after Speaking mock exam to improve in final Speaking exam.</a:t>
            </a:r>
          </a:p>
          <a:p>
            <a:r>
              <a:rPr lang="en-GB" sz="1050">
                <a:solidFill>
                  <a:schemeClr val="tx1"/>
                </a:solidFill>
                <a:latin typeface="Aptos" panose="020B0004020202020204" pitchFamily="34" charset="0"/>
              </a:rPr>
              <a:t>Revision / reinforcement of vocab. Grammar.</a:t>
            </a:r>
          </a:p>
          <a:p>
            <a:r>
              <a:rPr lang="en-GB" sz="1050">
                <a:solidFill>
                  <a:schemeClr val="tx1"/>
                </a:solidFill>
                <a:latin typeface="Aptos" panose="020B0004020202020204" pitchFamily="34" charset="0"/>
              </a:rPr>
              <a:t>Preparation for final exams</a:t>
            </a:r>
          </a:p>
          <a:p>
            <a:endParaRPr lang="en-GB" sz="1050">
              <a:solidFill>
                <a:schemeClr val="tx1"/>
              </a:solidFill>
              <a:latin typeface="Aptos" panose="020B0004020202020204" pitchFamily="34" charset="0"/>
            </a:endParaRPr>
          </a:p>
          <a:p>
            <a:r>
              <a:rPr lang="en-GB" sz="1050">
                <a:solidFill>
                  <a:schemeClr val="tx1"/>
                </a:solidFill>
                <a:latin typeface="Aptos" panose="020B0004020202020204" pitchFamily="34" charset="0"/>
              </a:rPr>
              <a:t>GCSE speaking exam: end of April/ beginning May 2027</a:t>
            </a:r>
          </a:p>
        </p:txBody>
      </p:sp>
      <p:sp>
        <p:nvSpPr>
          <p:cNvPr id="33" name="Rectangle 32">
            <a:extLst>
              <a:ext uri="{FF2B5EF4-FFF2-40B4-BE49-F238E27FC236}">
                <a16:creationId xmlns:a16="http://schemas.microsoft.com/office/drawing/2014/main" id="{0B9BBD7A-277C-AF65-13AF-228938B1A844}"/>
              </a:ext>
            </a:extLst>
          </p:cNvPr>
          <p:cNvSpPr/>
          <p:nvPr/>
        </p:nvSpPr>
        <p:spPr>
          <a:xfrm>
            <a:off x="7602290" y="4697944"/>
            <a:ext cx="3036014" cy="1112645"/>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rtlCol="0" anchor="t"/>
          <a:lstStyle/>
          <a:p>
            <a:pPr algn="ctr"/>
            <a:endParaRPr lang="en-GB" sz="1050" b="1" u="sng">
              <a:solidFill>
                <a:schemeClr val="tx1"/>
              </a:solidFill>
              <a:latin typeface="Aptos" panose="020B0004020202020204" pitchFamily="34" charset="0"/>
            </a:endParaRPr>
          </a:p>
          <a:p>
            <a:pPr algn="ctr"/>
            <a:r>
              <a:rPr lang="en-GB" sz="1050" b="1" u="sng">
                <a:solidFill>
                  <a:schemeClr val="tx1"/>
                </a:solidFill>
                <a:latin typeface="Aptos" panose="020B0004020202020204" pitchFamily="34" charset="0"/>
              </a:rPr>
              <a:t>Exam preparation: : reading, listening and writing</a:t>
            </a:r>
          </a:p>
          <a:p>
            <a:pPr marL="171450" indent="-171450">
              <a:buFont typeface="Arial" panose="020B0604020202020204" pitchFamily="34" charset="0"/>
              <a:buChar char="•"/>
            </a:pPr>
            <a:r>
              <a:rPr lang="en-GB" sz="1050">
                <a:solidFill>
                  <a:schemeClr val="tx1"/>
                </a:solidFill>
                <a:latin typeface="Aptos" panose="020B0004020202020204" pitchFamily="34" charset="0"/>
              </a:rPr>
              <a:t>Vocabulary and verbs learning/ memorising</a:t>
            </a:r>
          </a:p>
          <a:p>
            <a:pPr marL="171450" indent="-171450">
              <a:buFont typeface="Arial" panose="020B0604020202020204" pitchFamily="34" charset="0"/>
              <a:buChar char="•"/>
            </a:pPr>
            <a:r>
              <a:rPr lang="en-GB" sz="1000">
                <a:solidFill>
                  <a:schemeClr val="tx1"/>
                </a:solidFill>
                <a:latin typeface="Aptos" panose="020B0004020202020204" pitchFamily="34" charset="0"/>
              </a:rPr>
              <a:t>Listening, reading and writing skills.</a:t>
            </a:r>
          </a:p>
        </p:txBody>
      </p:sp>
      <p:sp>
        <p:nvSpPr>
          <p:cNvPr id="2" name="AutoShape 2" descr="Generated image: Shakespearean emblem for English Department">
            <a:extLst>
              <a:ext uri="{FF2B5EF4-FFF2-40B4-BE49-F238E27FC236}">
                <a16:creationId xmlns:a16="http://schemas.microsoft.com/office/drawing/2014/main" id="{4287DF8E-78F9-4320-2ED6-3B0EEDCD15A5}"/>
              </a:ext>
            </a:extLst>
          </p:cNvPr>
          <p:cNvSpPr>
            <a:spLocks noChangeAspect="1" noChangeArrowheads="1"/>
          </p:cNvSpPr>
          <p:nvPr/>
        </p:nvSpPr>
        <p:spPr bwMode="auto">
          <a:xfrm>
            <a:off x="5881688" y="6248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4" name="Picture 3">
            <a:extLst>
              <a:ext uri="{FF2B5EF4-FFF2-40B4-BE49-F238E27FC236}">
                <a16:creationId xmlns:a16="http://schemas.microsoft.com/office/drawing/2014/main" id="{00386B79-F4DD-6D24-9044-E103F1A130B5}"/>
              </a:ext>
            </a:extLst>
          </p:cNvPr>
          <p:cNvPicPr>
            <a:picLocks noChangeAspect="1"/>
          </p:cNvPicPr>
          <p:nvPr/>
        </p:nvPicPr>
        <p:blipFill>
          <a:blip r:embed="rId5"/>
          <a:stretch>
            <a:fillRect/>
          </a:stretch>
        </p:blipFill>
        <p:spPr>
          <a:xfrm>
            <a:off x="6238992" y="-746087"/>
            <a:ext cx="5762610" cy="3841740"/>
          </a:xfrm>
          <a:prstGeom prst="rect">
            <a:avLst/>
          </a:prstGeom>
        </p:spPr>
      </p:pic>
      <p:pic>
        <p:nvPicPr>
          <p:cNvPr id="3" name="Picture 2" descr="Speaking Practice for Children">
            <a:extLst>
              <a:ext uri="{FF2B5EF4-FFF2-40B4-BE49-F238E27FC236}">
                <a16:creationId xmlns:a16="http://schemas.microsoft.com/office/drawing/2014/main" id="{5C09D40C-8169-47B4-0846-42F535B5096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3586" y="4344884"/>
            <a:ext cx="1998177" cy="140047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Test: ¿Cómo es tu verdadera Personalidad según tu Forma de Hablar?">
            <a:extLst>
              <a:ext uri="{FF2B5EF4-FFF2-40B4-BE49-F238E27FC236}">
                <a16:creationId xmlns:a16="http://schemas.microsoft.com/office/drawing/2014/main" id="{F93AE1F8-1D07-27EC-E184-26AD54121DA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199230" y="5687684"/>
            <a:ext cx="1326807" cy="69390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Environment Pollution Ecology Illustration, PNG, 1902x1946px ...">
            <a:extLst>
              <a:ext uri="{FF2B5EF4-FFF2-40B4-BE49-F238E27FC236}">
                <a16:creationId xmlns:a16="http://schemas.microsoft.com/office/drawing/2014/main" id="{7F665BAA-FD5D-5534-7518-3AF43933435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1306" y="6100443"/>
            <a:ext cx="1165979" cy="119157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a:extLst>
              <a:ext uri="{FF2B5EF4-FFF2-40B4-BE49-F238E27FC236}">
                <a16:creationId xmlns:a16="http://schemas.microsoft.com/office/drawing/2014/main" id="{6AA9CBE4-CCF1-D591-0FF3-A49DFD3A2BB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64465" y="184877"/>
            <a:ext cx="3585640" cy="358564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23DB12F9-6675-9DCD-EF86-DF1BC9F33A92}"/>
              </a:ext>
            </a:extLst>
          </p:cNvPr>
          <p:cNvPicPr>
            <a:picLocks noChangeAspect="1"/>
          </p:cNvPicPr>
          <p:nvPr/>
        </p:nvPicPr>
        <p:blipFill>
          <a:blip r:embed="rId10">
            <a:extLst>
              <a:ext uri="{28A0092B-C50C-407E-A947-70E740481C1C}">
                <a14:useLocalDpi xmlns:a14="http://schemas.microsoft.com/office/drawing/2010/main" val="0"/>
              </a:ext>
            </a:extLst>
          </a:blip>
          <a:srcRect b="32556"/>
          <a:stretch>
            <a:fillRect/>
          </a:stretch>
        </p:blipFill>
        <p:spPr>
          <a:xfrm>
            <a:off x="9346901" y="11850597"/>
            <a:ext cx="2529634" cy="720462"/>
          </a:xfrm>
          <a:prstGeom prst="rect">
            <a:avLst/>
          </a:prstGeom>
        </p:spPr>
      </p:pic>
      <p:pic>
        <p:nvPicPr>
          <p:cNvPr id="12" name="Picture 6" descr="Set of kids, children, teens with gadgets - computer, laptop, tablet ...">
            <a:extLst>
              <a:ext uri="{FF2B5EF4-FFF2-40B4-BE49-F238E27FC236}">
                <a16:creationId xmlns:a16="http://schemas.microsoft.com/office/drawing/2014/main" id="{EC2059BF-3A48-0988-FEE9-6EEAA6FF5467}"/>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0194831" y="9848763"/>
            <a:ext cx="1254918" cy="1254918"/>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descr="Download Vacation Clipart HQ PNG Image | FreePNGImg">
            <a:extLst>
              <a:ext uri="{FF2B5EF4-FFF2-40B4-BE49-F238E27FC236}">
                <a16:creationId xmlns:a16="http://schemas.microsoft.com/office/drawing/2014/main" id="{4532C202-30CF-923F-594F-47D5879DDECB}"/>
              </a:ext>
            </a:extLst>
          </p:cNvPr>
          <p:cNvPicPr>
            <a:picLocks noChangeAspect="1"/>
          </p:cNvPicPr>
          <p:nvPr/>
        </p:nvPicPr>
        <p:blipFill>
          <a:blip r:embed="rId12"/>
          <a:srcRect r="-1639" b="-2222"/>
          <a:stretch>
            <a:fillRect/>
          </a:stretch>
        </p:blipFill>
        <p:spPr>
          <a:xfrm>
            <a:off x="3009919" y="10397799"/>
            <a:ext cx="844203" cy="701886"/>
          </a:xfrm>
          <a:prstGeom prst="rect">
            <a:avLst/>
          </a:prstGeom>
        </p:spPr>
      </p:pic>
    </p:spTree>
    <p:extLst>
      <p:ext uri="{BB962C8B-B14F-4D97-AF65-F5344CB8AC3E}">
        <p14:creationId xmlns:p14="http://schemas.microsoft.com/office/powerpoint/2010/main" val="10768924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c3008b57-3869-4841-8903-9512bd1c11d5">
      <Terms xmlns="http://schemas.microsoft.com/office/infopath/2007/PartnerControls"/>
    </lcf76f155ced4ddcb4097134ff3c332f>
    <TaxCatchAll xmlns="7bd4f911-043d-484b-8ac4-945b49891986"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EB7F65C0F44584AA374706A346F9F52" ma:contentTypeVersion="16" ma:contentTypeDescription="Create a new document." ma:contentTypeScope="" ma:versionID="38561652405307ab95c1634ee262c152">
  <xsd:schema xmlns:xsd="http://www.w3.org/2001/XMLSchema" xmlns:xs="http://www.w3.org/2001/XMLSchema" xmlns:p="http://schemas.microsoft.com/office/2006/metadata/properties" xmlns:ns2="c3008b57-3869-4841-8903-9512bd1c11d5" xmlns:ns3="7bd4f911-043d-484b-8ac4-945b49891986" targetNamespace="http://schemas.microsoft.com/office/2006/metadata/properties" ma:root="true" ma:fieldsID="90299b25357a8e33f7ee1b329798e1eb" ns2:_="" ns3:_="">
    <xsd:import namespace="c3008b57-3869-4841-8903-9512bd1c11d5"/>
    <xsd:import namespace="7bd4f911-043d-484b-8ac4-945b49891986"/>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ServiceLocation" minOccurs="0"/>
                <xsd:element ref="ns2:MediaLengthInSeconds"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3008b57-3869-4841-8903-9512bd1c11d5"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a6eebefc-da06-4060-b0ee-af1a38e99296"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bd4f911-043d-484b-8ac4-945b49891986"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6240f20e-cd8e-497c-a163-9e3d772496e6}" ma:internalName="TaxCatchAll" ma:showField="CatchAllData" ma:web="7bd4f911-043d-484b-8ac4-945b49891986">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DEB3064-339B-493D-AC82-ABAF5FFC7EC2}">
  <ds:schemaRefs>
    <ds:schemaRef ds:uri="7bd4f911-043d-484b-8ac4-945b49891986"/>
    <ds:schemaRef ds:uri="c3008b57-3869-4841-8903-9512bd1c11d5"/>
    <ds:schemaRef ds:uri="http://www.w3.org/XML/1998/namespace"/>
    <ds:schemaRef ds:uri="http://schemas.microsoft.com/office/2006/metadata/properties"/>
    <ds:schemaRef ds:uri="http://schemas.microsoft.com/office/infopath/2007/PartnerControls"/>
    <ds:schemaRef ds:uri="http://schemas.microsoft.com/office/2006/documentManagement/types"/>
    <ds:schemaRef ds:uri="http://purl.org/dc/elements/1.1/"/>
    <ds:schemaRef ds:uri="http://schemas.openxmlformats.org/package/2006/metadata/core-properties"/>
    <ds:schemaRef ds:uri="http://purl.org/dc/dcmitype/"/>
    <ds:schemaRef ds:uri="http://purl.org/dc/terms/"/>
  </ds:schemaRefs>
</ds:datastoreItem>
</file>

<file path=customXml/itemProps2.xml><?xml version="1.0" encoding="utf-8"?>
<ds:datastoreItem xmlns:ds="http://schemas.openxmlformats.org/officeDocument/2006/customXml" ds:itemID="{AAC108BF-0A03-4DCC-821D-D06D5EF77602}">
  <ds:schemaRefs>
    <ds:schemaRef ds:uri="http://schemas.microsoft.com/sharepoint/v3/contenttype/forms"/>
  </ds:schemaRefs>
</ds:datastoreItem>
</file>

<file path=customXml/itemProps3.xml><?xml version="1.0" encoding="utf-8"?>
<ds:datastoreItem xmlns:ds="http://schemas.openxmlformats.org/officeDocument/2006/customXml" ds:itemID="{91B8933A-6B3C-4BEB-BE8A-BC0DEB210EAE}">
  <ds:schemaRefs>
    <ds:schemaRef ds:uri="7bd4f911-043d-484b-8ac4-945b49891986"/>
    <ds:schemaRef ds:uri="c3008b57-3869-4841-8903-9512bd1c11d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2478</Words>
  <Application>Microsoft Office PowerPoint</Application>
  <PresentationFormat>Custom</PresentationFormat>
  <Paragraphs>112</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Aptos</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Sam McDonnell</dc:creator>
  <cp:lastModifiedBy>Olga Cordero Nieto (CNS)</cp:lastModifiedBy>
  <cp:revision>1</cp:revision>
  <cp:lastPrinted>2026-03-24T10:04:57Z</cp:lastPrinted>
  <dcterms:created xsi:type="dcterms:W3CDTF">2018-05-24T09:32:15Z</dcterms:created>
  <dcterms:modified xsi:type="dcterms:W3CDTF">2026-06-23T09:55:08Z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0x010100DEB7F65C0F44584AA374706A346F9F52</vt:lpwstr>
  </property>
  <property fmtid="{D5CDD505-2E9C-101B-9397-08002B2CF9AE}" pid="3" name="Order">
    <vt:r8>8129600</vt:r8>
  </property>
  <property fmtid="{D5CDD505-2E9C-101B-9397-08002B2CF9AE}" pid="4" name="MediaServiceImageTags">
    <vt:lpwstr/>
  </property>
</Properties>
</file>