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sldIdLst>
    <p:sldId id="279" r:id="rId5"/>
    <p:sldId id="285" r:id="rId6"/>
    <p:sldId id="286" r:id="rId7"/>
    <p:sldId id="287" r:id="rId8"/>
    <p:sldId id="290" r:id="rId9"/>
  </p:sldIdLst>
  <p:sldSz cx="12069763" cy="12801600"/>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DCEC"/>
    <a:srgbClr val="FB0385"/>
    <a:srgbClr val="B83044"/>
    <a:srgbClr val="FEEDAA"/>
    <a:srgbClr val="E6BB70"/>
    <a:srgbClr val="E72726"/>
    <a:srgbClr val="9C65AB"/>
    <a:srgbClr val="C5A5CE"/>
    <a:srgbClr val="5CCA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81" autoAdjust="0"/>
    <p:restoredTop sz="94660"/>
  </p:normalViewPr>
  <p:slideViewPr>
    <p:cSldViewPr snapToGrid="0">
      <p:cViewPr varScale="1">
        <p:scale>
          <a:sx n="60" d="100"/>
          <a:sy n="60" d="100"/>
        </p:scale>
        <p:origin x="259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05232" y="2095078"/>
            <a:ext cx="10259299" cy="4456853"/>
          </a:xfrm>
        </p:spPr>
        <p:txBody>
          <a:bodyPr anchor="b"/>
          <a:lstStyle>
            <a:lvl1pPr algn="ctr">
              <a:defRPr sz="7920"/>
            </a:lvl1pPr>
          </a:lstStyle>
          <a:p>
            <a:r>
              <a:rPr lang="en-US"/>
              <a:t>Click to edit Master title style</a:t>
            </a:r>
            <a:endParaRPr lang="en-US" dirty="0"/>
          </a:p>
        </p:txBody>
      </p:sp>
      <p:sp>
        <p:nvSpPr>
          <p:cNvPr id="3" name="Subtitle 2"/>
          <p:cNvSpPr>
            <a:spLocks noGrp="1"/>
          </p:cNvSpPr>
          <p:nvPr>
            <p:ph type="subTitle" idx="1"/>
          </p:nvPr>
        </p:nvSpPr>
        <p:spPr>
          <a:xfrm>
            <a:off x="1508721" y="6723804"/>
            <a:ext cx="9052322" cy="3090756"/>
          </a:xfrm>
        </p:spPr>
        <p:txBody>
          <a:bodyPr/>
          <a:lstStyle>
            <a:lvl1pPr marL="0" indent="0" algn="ctr">
              <a:buNone/>
              <a:defRPr sz="3168"/>
            </a:lvl1pPr>
            <a:lvl2pPr marL="603504" indent="0" algn="ctr">
              <a:buNone/>
              <a:defRPr sz="2640"/>
            </a:lvl2pPr>
            <a:lvl3pPr marL="1207008" indent="0" algn="ctr">
              <a:buNone/>
              <a:defRPr sz="2376"/>
            </a:lvl3pPr>
            <a:lvl4pPr marL="1810512" indent="0" algn="ctr">
              <a:buNone/>
              <a:defRPr sz="2112"/>
            </a:lvl4pPr>
            <a:lvl5pPr marL="2414016" indent="0" algn="ctr">
              <a:buNone/>
              <a:defRPr sz="2112"/>
            </a:lvl5pPr>
            <a:lvl6pPr marL="3017520" indent="0" algn="ctr">
              <a:buNone/>
              <a:defRPr sz="2112"/>
            </a:lvl6pPr>
            <a:lvl7pPr marL="3621024" indent="0" algn="ctr">
              <a:buNone/>
              <a:defRPr sz="2112"/>
            </a:lvl7pPr>
            <a:lvl8pPr marL="4224528" indent="0" algn="ctr">
              <a:buNone/>
              <a:defRPr sz="2112"/>
            </a:lvl8pPr>
            <a:lvl9pPr marL="4828032" indent="0" algn="ctr">
              <a:buNone/>
              <a:defRPr sz="2112"/>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BDD675-A1F3-44EF-98BD-74EBC5ED5625}"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935520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BDD675-A1F3-44EF-98BD-74EBC5ED5625}"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381193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23510" y="3191514"/>
            <a:ext cx="10410171" cy="5325109"/>
          </a:xfrm>
        </p:spPr>
        <p:txBody>
          <a:bodyPr anchor="b"/>
          <a:lstStyle>
            <a:lvl1pPr>
              <a:defRPr sz="7920"/>
            </a:lvl1pPr>
          </a:lstStyle>
          <a:p>
            <a:r>
              <a:rPr lang="en-US"/>
              <a:t>Click to edit Master title style</a:t>
            </a:r>
            <a:endParaRPr lang="en-US" dirty="0"/>
          </a:p>
        </p:txBody>
      </p:sp>
      <p:sp>
        <p:nvSpPr>
          <p:cNvPr id="3" name="Text Placeholder 2"/>
          <p:cNvSpPr>
            <a:spLocks noGrp="1"/>
          </p:cNvSpPr>
          <p:nvPr>
            <p:ph type="body" idx="1"/>
          </p:nvPr>
        </p:nvSpPr>
        <p:spPr>
          <a:xfrm>
            <a:off x="823510" y="8567000"/>
            <a:ext cx="10410171" cy="2800349"/>
          </a:xfrm>
        </p:spPr>
        <p:txBody>
          <a:bodyPr/>
          <a:lstStyle>
            <a:lvl1pPr marL="0" indent="0">
              <a:buNone/>
              <a:defRPr sz="3168">
                <a:solidFill>
                  <a:schemeClr val="tx1"/>
                </a:solidFill>
              </a:defRPr>
            </a:lvl1pPr>
            <a:lvl2pPr marL="603504" indent="0">
              <a:buNone/>
              <a:defRPr sz="2640">
                <a:solidFill>
                  <a:schemeClr val="tx1">
                    <a:tint val="75000"/>
                  </a:schemeClr>
                </a:solidFill>
              </a:defRPr>
            </a:lvl2pPr>
            <a:lvl3pPr marL="1207008" indent="0">
              <a:buNone/>
              <a:defRPr sz="2376">
                <a:solidFill>
                  <a:schemeClr val="tx1">
                    <a:tint val="75000"/>
                  </a:schemeClr>
                </a:solidFill>
              </a:defRPr>
            </a:lvl3pPr>
            <a:lvl4pPr marL="1810512" indent="0">
              <a:buNone/>
              <a:defRPr sz="2112">
                <a:solidFill>
                  <a:schemeClr val="tx1">
                    <a:tint val="75000"/>
                  </a:schemeClr>
                </a:solidFill>
              </a:defRPr>
            </a:lvl4pPr>
            <a:lvl5pPr marL="2414016" indent="0">
              <a:buNone/>
              <a:defRPr sz="2112">
                <a:solidFill>
                  <a:schemeClr val="tx1">
                    <a:tint val="75000"/>
                  </a:schemeClr>
                </a:solidFill>
              </a:defRPr>
            </a:lvl5pPr>
            <a:lvl6pPr marL="3017520" indent="0">
              <a:buNone/>
              <a:defRPr sz="2112">
                <a:solidFill>
                  <a:schemeClr val="tx1">
                    <a:tint val="75000"/>
                  </a:schemeClr>
                </a:solidFill>
              </a:defRPr>
            </a:lvl6pPr>
            <a:lvl7pPr marL="3621024" indent="0">
              <a:buNone/>
              <a:defRPr sz="2112">
                <a:solidFill>
                  <a:schemeClr val="tx1">
                    <a:tint val="75000"/>
                  </a:schemeClr>
                </a:solidFill>
              </a:defRPr>
            </a:lvl7pPr>
            <a:lvl8pPr marL="4224528" indent="0">
              <a:buNone/>
              <a:defRPr sz="2112">
                <a:solidFill>
                  <a:schemeClr val="tx1">
                    <a:tint val="75000"/>
                  </a:schemeClr>
                </a:solidFill>
              </a:defRPr>
            </a:lvl8pPr>
            <a:lvl9pPr marL="4828032" indent="0">
              <a:buNone/>
              <a:defRPr sz="2112">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BBDD675-A1F3-44EF-98BD-74EBC5ED5625}"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4180684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9796" y="3407833"/>
            <a:ext cx="5129649" cy="81224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10318" y="3407833"/>
            <a:ext cx="5129649" cy="81224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BDD675-A1F3-44EF-98BD-74EBC5ED5625}" type="datetimeFigureOut">
              <a:rPr lang="en-GB" smtClean="0"/>
              <a:t>23/06/2026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2179806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1368" y="681570"/>
            <a:ext cx="10410171" cy="2474384"/>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1369" y="3138171"/>
            <a:ext cx="5106075" cy="1537969"/>
          </a:xfrm>
        </p:spPr>
        <p:txBody>
          <a:bodyPr anchor="b"/>
          <a:lstStyle>
            <a:lvl1pPr marL="0" indent="0">
              <a:buNone/>
              <a:defRPr sz="3168" b="1"/>
            </a:lvl1pPr>
            <a:lvl2pPr marL="603504" indent="0">
              <a:buNone/>
              <a:defRPr sz="2640" b="1"/>
            </a:lvl2pPr>
            <a:lvl3pPr marL="1207008" indent="0">
              <a:buNone/>
              <a:defRPr sz="2376" b="1"/>
            </a:lvl3pPr>
            <a:lvl4pPr marL="1810512" indent="0">
              <a:buNone/>
              <a:defRPr sz="2112" b="1"/>
            </a:lvl4pPr>
            <a:lvl5pPr marL="2414016" indent="0">
              <a:buNone/>
              <a:defRPr sz="2112" b="1"/>
            </a:lvl5pPr>
            <a:lvl6pPr marL="3017520" indent="0">
              <a:buNone/>
              <a:defRPr sz="2112" b="1"/>
            </a:lvl6pPr>
            <a:lvl7pPr marL="3621024" indent="0">
              <a:buNone/>
              <a:defRPr sz="2112" b="1"/>
            </a:lvl7pPr>
            <a:lvl8pPr marL="4224528" indent="0">
              <a:buNone/>
              <a:defRPr sz="2112" b="1"/>
            </a:lvl8pPr>
            <a:lvl9pPr marL="4828032" indent="0">
              <a:buNone/>
              <a:defRPr sz="2112" b="1"/>
            </a:lvl9pPr>
          </a:lstStyle>
          <a:p>
            <a:pPr lvl="0"/>
            <a:r>
              <a:rPr lang="en-US"/>
              <a:t>Edit Master text styles</a:t>
            </a:r>
          </a:p>
        </p:txBody>
      </p:sp>
      <p:sp>
        <p:nvSpPr>
          <p:cNvPr id="4" name="Content Placeholder 3"/>
          <p:cNvSpPr>
            <a:spLocks noGrp="1"/>
          </p:cNvSpPr>
          <p:nvPr>
            <p:ph sz="half" idx="2"/>
          </p:nvPr>
        </p:nvSpPr>
        <p:spPr>
          <a:xfrm>
            <a:off x="831369" y="4676140"/>
            <a:ext cx="5106075" cy="68778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10318" y="3138171"/>
            <a:ext cx="5131221" cy="1537969"/>
          </a:xfrm>
        </p:spPr>
        <p:txBody>
          <a:bodyPr anchor="b"/>
          <a:lstStyle>
            <a:lvl1pPr marL="0" indent="0">
              <a:buNone/>
              <a:defRPr sz="3168" b="1"/>
            </a:lvl1pPr>
            <a:lvl2pPr marL="603504" indent="0">
              <a:buNone/>
              <a:defRPr sz="2640" b="1"/>
            </a:lvl2pPr>
            <a:lvl3pPr marL="1207008" indent="0">
              <a:buNone/>
              <a:defRPr sz="2376" b="1"/>
            </a:lvl3pPr>
            <a:lvl4pPr marL="1810512" indent="0">
              <a:buNone/>
              <a:defRPr sz="2112" b="1"/>
            </a:lvl4pPr>
            <a:lvl5pPr marL="2414016" indent="0">
              <a:buNone/>
              <a:defRPr sz="2112" b="1"/>
            </a:lvl5pPr>
            <a:lvl6pPr marL="3017520" indent="0">
              <a:buNone/>
              <a:defRPr sz="2112" b="1"/>
            </a:lvl6pPr>
            <a:lvl7pPr marL="3621024" indent="0">
              <a:buNone/>
              <a:defRPr sz="2112" b="1"/>
            </a:lvl7pPr>
            <a:lvl8pPr marL="4224528" indent="0">
              <a:buNone/>
              <a:defRPr sz="2112" b="1"/>
            </a:lvl8pPr>
            <a:lvl9pPr marL="4828032" indent="0">
              <a:buNone/>
              <a:defRPr sz="2112" b="1"/>
            </a:lvl9pPr>
          </a:lstStyle>
          <a:p>
            <a:pPr lvl="0"/>
            <a:r>
              <a:rPr lang="en-US"/>
              <a:t>Edit Master text styles</a:t>
            </a:r>
          </a:p>
        </p:txBody>
      </p:sp>
      <p:sp>
        <p:nvSpPr>
          <p:cNvPr id="6" name="Content Placeholder 5"/>
          <p:cNvSpPr>
            <a:spLocks noGrp="1"/>
          </p:cNvSpPr>
          <p:nvPr>
            <p:ph sz="quarter" idx="4"/>
          </p:nvPr>
        </p:nvSpPr>
        <p:spPr>
          <a:xfrm>
            <a:off x="6110318" y="4676140"/>
            <a:ext cx="5131221" cy="68778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BDD675-A1F3-44EF-98BD-74EBC5ED5625}" type="datetimeFigureOut">
              <a:rPr lang="en-GB" smtClean="0"/>
              <a:t>23/06/2026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588818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BDD675-A1F3-44EF-98BD-74EBC5ED5625}" type="datetimeFigureOut">
              <a:rPr lang="en-GB" smtClean="0"/>
              <a:t>23/06/2026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643402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BBDD675-A1F3-44EF-98BD-74EBC5ED5625}" type="datetimeFigureOut">
              <a:rPr lang="en-GB" smtClean="0"/>
              <a:t>23/06/2026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3307096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1368" y="853440"/>
            <a:ext cx="3892813" cy="2987040"/>
          </a:xfrm>
        </p:spPr>
        <p:txBody>
          <a:bodyPr anchor="b"/>
          <a:lstStyle>
            <a:lvl1pPr>
              <a:defRPr sz="4224"/>
            </a:lvl1pPr>
          </a:lstStyle>
          <a:p>
            <a:r>
              <a:rPr lang="en-US"/>
              <a:t>Click to edit Master title style</a:t>
            </a:r>
            <a:endParaRPr lang="en-US" dirty="0"/>
          </a:p>
        </p:txBody>
      </p:sp>
      <p:sp>
        <p:nvSpPr>
          <p:cNvPr id="3" name="Content Placeholder 2"/>
          <p:cNvSpPr>
            <a:spLocks noGrp="1"/>
          </p:cNvSpPr>
          <p:nvPr>
            <p:ph idx="1"/>
          </p:nvPr>
        </p:nvSpPr>
        <p:spPr>
          <a:xfrm>
            <a:off x="5131221" y="1843196"/>
            <a:ext cx="6110318" cy="9097433"/>
          </a:xfrm>
        </p:spPr>
        <p:txBody>
          <a:bodyPr/>
          <a:lstStyle>
            <a:lvl1pPr>
              <a:defRPr sz="4224"/>
            </a:lvl1pPr>
            <a:lvl2pPr>
              <a:defRPr sz="3696"/>
            </a:lvl2pPr>
            <a:lvl3pPr>
              <a:defRPr sz="3168"/>
            </a:lvl3pPr>
            <a:lvl4pPr>
              <a:defRPr sz="2640"/>
            </a:lvl4pPr>
            <a:lvl5pPr>
              <a:defRPr sz="2640"/>
            </a:lvl5pPr>
            <a:lvl6pPr>
              <a:defRPr sz="2640"/>
            </a:lvl6pPr>
            <a:lvl7pPr>
              <a:defRPr sz="2640"/>
            </a:lvl7pPr>
            <a:lvl8pPr>
              <a:defRPr sz="2640"/>
            </a:lvl8pPr>
            <a:lvl9pPr>
              <a:defRPr sz="264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1368" y="3840480"/>
            <a:ext cx="3892813" cy="7114964"/>
          </a:xfrm>
        </p:spPr>
        <p:txBody>
          <a:bodyPr/>
          <a:lstStyle>
            <a:lvl1pPr marL="0" indent="0">
              <a:buNone/>
              <a:defRPr sz="2112"/>
            </a:lvl1pPr>
            <a:lvl2pPr marL="603504" indent="0">
              <a:buNone/>
              <a:defRPr sz="1848"/>
            </a:lvl2pPr>
            <a:lvl3pPr marL="1207008" indent="0">
              <a:buNone/>
              <a:defRPr sz="1584"/>
            </a:lvl3pPr>
            <a:lvl4pPr marL="1810512" indent="0">
              <a:buNone/>
              <a:defRPr sz="1320"/>
            </a:lvl4pPr>
            <a:lvl5pPr marL="2414016" indent="0">
              <a:buNone/>
              <a:defRPr sz="1320"/>
            </a:lvl5pPr>
            <a:lvl6pPr marL="3017520" indent="0">
              <a:buNone/>
              <a:defRPr sz="1320"/>
            </a:lvl6pPr>
            <a:lvl7pPr marL="3621024" indent="0">
              <a:buNone/>
              <a:defRPr sz="1320"/>
            </a:lvl7pPr>
            <a:lvl8pPr marL="4224528" indent="0">
              <a:buNone/>
              <a:defRPr sz="1320"/>
            </a:lvl8pPr>
            <a:lvl9pPr marL="4828032" indent="0">
              <a:buNone/>
              <a:defRPr sz="1320"/>
            </a:lvl9pPr>
          </a:lstStyle>
          <a:p>
            <a:pPr lvl="0"/>
            <a:r>
              <a:rPr lang="en-US"/>
              <a:t>Edit Master text styles</a:t>
            </a:r>
          </a:p>
        </p:txBody>
      </p:sp>
      <p:sp>
        <p:nvSpPr>
          <p:cNvPr id="5" name="Date Placeholder 4"/>
          <p:cNvSpPr>
            <a:spLocks noGrp="1"/>
          </p:cNvSpPr>
          <p:nvPr>
            <p:ph type="dt" sz="half" idx="10"/>
          </p:nvPr>
        </p:nvSpPr>
        <p:spPr/>
        <p:txBody>
          <a:bodyPr/>
          <a:lstStyle/>
          <a:p>
            <a:fld id="{1BBDD675-A1F3-44EF-98BD-74EBC5ED5625}" type="datetimeFigureOut">
              <a:rPr lang="en-GB" smtClean="0"/>
              <a:t>23/06/2026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10683204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1368" y="853440"/>
            <a:ext cx="3892813" cy="2987040"/>
          </a:xfrm>
        </p:spPr>
        <p:txBody>
          <a:bodyPr anchor="b"/>
          <a:lstStyle>
            <a:lvl1pPr>
              <a:defRPr sz="4224"/>
            </a:lvl1pPr>
          </a:lstStyle>
          <a:p>
            <a:r>
              <a:rPr lang="en-US"/>
              <a:t>Click to edit Master title style</a:t>
            </a:r>
            <a:endParaRPr lang="en-US" dirty="0"/>
          </a:p>
        </p:txBody>
      </p:sp>
      <p:sp>
        <p:nvSpPr>
          <p:cNvPr id="3" name="Picture Placeholder 2"/>
          <p:cNvSpPr>
            <a:spLocks noGrp="1" noChangeAspect="1"/>
          </p:cNvSpPr>
          <p:nvPr>
            <p:ph type="pic" idx="1"/>
          </p:nvPr>
        </p:nvSpPr>
        <p:spPr>
          <a:xfrm>
            <a:off x="5131221" y="1843196"/>
            <a:ext cx="6110318" cy="9097433"/>
          </a:xfrm>
        </p:spPr>
        <p:txBody>
          <a:bodyPr anchor="t"/>
          <a:lstStyle>
            <a:lvl1pPr marL="0" indent="0">
              <a:buNone/>
              <a:defRPr sz="4224"/>
            </a:lvl1pPr>
            <a:lvl2pPr marL="603504" indent="0">
              <a:buNone/>
              <a:defRPr sz="3696"/>
            </a:lvl2pPr>
            <a:lvl3pPr marL="1207008" indent="0">
              <a:buNone/>
              <a:defRPr sz="3168"/>
            </a:lvl3pPr>
            <a:lvl4pPr marL="1810512" indent="0">
              <a:buNone/>
              <a:defRPr sz="2640"/>
            </a:lvl4pPr>
            <a:lvl5pPr marL="2414016" indent="0">
              <a:buNone/>
              <a:defRPr sz="2640"/>
            </a:lvl5pPr>
            <a:lvl6pPr marL="3017520" indent="0">
              <a:buNone/>
              <a:defRPr sz="2640"/>
            </a:lvl6pPr>
            <a:lvl7pPr marL="3621024" indent="0">
              <a:buNone/>
              <a:defRPr sz="2640"/>
            </a:lvl7pPr>
            <a:lvl8pPr marL="4224528" indent="0">
              <a:buNone/>
              <a:defRPr sz="2640"/>
            </a:lvl8pPr>
            <a:lvl9pPr marL="4828032" indent="0">
              <a:buNone/>
              <a:defRPr sz="2640"/>
            </a:lvl9pPr>
          </a:lstStyle>
          <a:p>
            <a:r>
              <a:rPr lang="en-US"/>
              <a:t>Click icon to add picture</a:t>
            </a:r>
            <a:endParaRPr lang="en-US" dirty="0"/>
          </a:p>
        </p:txBody>
      </p:sp>
      <p:sp>
        <p:nvSpPr>
          <p:cNvPr id="4" name="Text Placeholder 3"/>
          <p:cNvSpPr>
            <a:spLocks noGrp="1"/>
          </p:cNvSpPr>
          <p:nvPr>
            <p:ph type="body" sz="half" idx="2"/>
          </p:nvPr>
        </p:nvSpPr>
        <p:spPr>
          <a:xfrm>
            <a:off x="831368" y="3840480"/>
            <a:ext cx="3892813" cy="7114964"/>
          </a:xfrm>
        </p:spPr>
        <p:txBody>
          <a:bodyPr/>
          <a:lstStyle>
            <a:lvl1pPr marL="0" indent="0">
              <a:buNone/>
              <a:defRPr sz="2112"/>
            </a:lvl1pPr>
            <a:lvl2pPr marL="603504" indent="0">
              <a:buNone/>
              <a:defRPr sz="1848"/>
            </a:lvl2pPr>
            <a:lvl3pPr marL="1207008" indent="0">
              <a:buNone/>
              <a:defRPr sz="1584"/>
            </a:lvl3pPr>
            <a:lvl4pPr marL="1810512" indent="0">
              <a:buNone/>
              <a:defRPr sz="1320"/>
            </a:lvl4pPr>
            <a:lvl5pPr marL="2414016" indent="0">
              <a:buNone/>
              <a:defRPr sz="1320"/>
            </a:lvl5pPr>
            <a:lvl6pPr marL="3017520" indent="0">
              <a:buNone/>
              <a:defRPr sz="1320"/>
            </a:lvl6pPr>
            <a:lvl7pPr marL="3621024" indent="0">
              <a:buNone/>
              <a:defRPr sz="1320"/>
            </a:lvl7pPr>
            <a:lvl8pPr marL="4224528" indent="0">
              <a:buNone/>
              <a:defRPr sz="1320"/>
            </a:lvl8pPr>
            <a:lvl9pPr marL="4828032" indent="0">
              <a:buNone/>
              <a:defRPr sz="1320"/>
            </a:lvl9pPr>
          </a:lstStyle>
          <a:p>
            <a:pPr lvl="0"/>
            <a:r>
              <a:rPr lang="en-US"/>
              <a:t>Edit Master text styles</a:t>
            </a:r>
          </a:p>
        </p:txBody>
      </p:sp>
      <p:sp>
        <p:nvSpPr>
          <p:cNvPr id="5" name="Date Placeholder 4"/>
          <p:cNvSpPr>
            <a:spLocks noGrp="1"/>
          </p:cNvSpPr>
          <p:nvPr>
            <p:ph type="dt" sz="half" idx="10"/>
          </p:nvPr>
        </p:nvSpPr>
        <p:spPr/>
        <p:txBody>
          <a:bodyPr/>
          <a:lstStyle/>
          <a:p>
            <a:fld id="{1BBDD675-A1F3-44EF-98BD-74EBC5ED5625}" type="datetimeFigureOut">
              <a:rPr lang="en-GB" smtClean="0"/>
              <a:t>23/06/2026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613968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BDD675-A1F3-44EF-98BD-74EBC5ED5625}"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315725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37425" y="681567"/>
            <a:ext cx="2602543" cy="1084876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29797" y="681567"/>
            <a:ext cx="7656756" cy="1084876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BDD675-A1F3-44EF-98BD-74EBC5ED5625}" type="datetimeFigureOut">
              <a:rPr lang="en-GB" smtClean="0"/>
              <a:t>23/06/2026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EA4F74F-9BB2-403D-AB85-23437C8B7338}" type="slidenum">
              <a:rPr lang="en-GB" smtClean="0"/>
              <a:t>‹#›</a:t>
            </a:fld>
            <a:endParaRPr lang="en-GB"/>
          </a:p>
        </p:txBody>
      </p:sp>
    </p:spTree>
    <p:extLst>
      <p:ext uri="{BB962C8B-B14F-4D97-AF65-F5344CB8AC3E}">
        <p14:creationId xmlns:p14="http://schemas.microsoft.com/office/powerpoint/2010/main" val="3807001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29796" y="681570"/>
            <a:ext cx="10410171" cy="247438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29796" y="3407833"/>
            <a:ext cx="10410171" cy="812249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9796" y="11865189"/>
            <a:ext cx="2715697" cy="681567"/>
          </a:xfrm>
          <a:prstGeom prst="rect">
            <a:avLst/>
          </a:prstGeom>
        </p:spPr>
        <p:txBody>
          <a:bodyPr vert="horz" lIns="91440" tIns="45720" rIns="91440" bIns="45720" rtlCol="0" anchor="ctr"/>
          <a:lstStyle>
            <a:lvl1pPr algn="l">
              <a:defRPr sz="1584">
                <a:solidFill>
                  <a:schemeClr val="tx1">
                    <a:tint val="75000"/>
                  </a:schemeClr>
                </a:solidFill>
              </a:defRPr>
            </a:lvl1pPr>
          </a:lstStyle>
          <a:p>
            <a:fld id="{1BBDD675-A1F3-44EF-98BD-74EBC5ED5625}" type="datetimeFigureOut">
              <a:rPr lang="en-GB" smtClean="0"/>
              <a:t>23/06/2026</a:t>
            </a:fld>
            <a:endParaRPr lang="en-GB"/>
          </a:p>
        </p:txBody>
      </p:sp>
      <p:sp>
        <p:nvSpPr>
          <p:cNvPr id="5" name="Footer Placeholder 4"/>
          <p:cNvSpPr>
            <a:spLocks noGrp="1"/>
          </p:cNvSpPr>
          <p:nvPr>
            <p:ph type="ftr" sz="quarter" idx="3"/>
          </p:nvPr>
        </p:nvSpPr>
        <p:spPr>
          <a:xfrm>
            <a:off x="3998109" y="11865189"/>
            <a:ext cx="4073545" cy="681567"/>
          </a:xfrm>
          <a:prstGeom prst="rect">
            <a:avLst/>
          </a:prstGeom>
        </p:spPr>
        <p:txBody>
          <a:bodyPr vert="horz" lIns="91440" tIns="45720" rIns="91440" bIns="45720" rtlCol="0" anchor="ctr"/>
          <a:lstStyle>
            <a:lvl1pPr algn="ctr">
              <a:defRPr sz="1584">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24270" y="11865189"/>
            <a:ext cx="2715697" cy="681567"/>
          </a:xfrm>
          <a:prstGeom prst="rect">
            <a:avLst/>
          </a:prstGeom>
        </p:spPr>
        <p:txBody>
          <a:bodyPr vert="horz" lIns="91440" tIns="45720" rIns="91440" bIns="45720" rtlCol="0" anchor="ctr"/>
          <a:lstStyle>
            <a:lvl1pPr algn="r">
              <a:defRPr sz="1584">
                <a:solidFill>
                  <a:schemeClr val="tx1">
                    <a:tint val="75000"/>
                  </a:schemeClr>
                </a:solidFill>
              </a:defRPr>
            </a:lvl1pPr>
          </a:lstStyle>
          <a:p>
            <a:fld id="{2EA4F74F-9BB2-403D-AB85-23437C8B7338}" type="slidenum">
              <a:rPr lang="en-GB" smtClean="0"/>
              <a:t>‹#›</a:t>
            </a:fld>
            <a:endParaRPr lang="en-GB"/>
          </a:p>
        </p:txBody>
      </p:sp>
    </p:spTree>
    <p:extLst>
      <p:ext uri="{BB962C8B-B14F-4D97-AF65-F5344CB8AC3E}">
        <p14:creationId xmlns:p14="http://schemas.microsoft.com/office/powerpoint/2010/main" val="164638832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1207008" rtl="0" eaLnBrk="1" latinLnBrk="0" hangingPunct="1">
        <a:lnSpc>
          <a:spcPct val="90000"/>
        </a:lnSpc>
        <a:spcBef>
          <a:spcPct val="0"/>
        </a:spcBef>
        <a:buNone/>
        <a:defRPr sz="5808" kern="1200">
          <a:solidFill>
            <a:schemeClr val="tx1"/>
          </a:solidFill>
          <a:latin typeface="+mj-lt"/>
          <a:ea typeface="+mj-ea"/>
          <a:cs typeface="+mj-cs"/>
        </a:defRPr>
      </a:lvl1pPr>
    </p:titleStyle>
    <p:bodyStyle>
      <a:lvl1pPr marL="301752" indent="-301752" algn="l" defTabSz="1207008" rtl="0" eaLnBrk="1" latinLnBrk="0" hangingPunct="1">
        <a:lnSpc>
          <a:spcPct val="90000"/>
        </a:lnSpc>
        <a:spcBef>
          <a:spcPts val="1320"/>
        </a:spcBef>
        <a:buFont typeface="Arial" panose="020B0604020202020204" pitchFamily="34" charset="0"/>
        <a:buChar char="•"/>
        <a:defRPr sz="3696" kern="1200">
          <a:solidFill>
            <a:schemeClr val="tx1"/>
          </a:solidFill>
          <a:latin typeface="+mn-lt"/>
          <a:ea typeface="+mn-ea"/>
          <a:cs typeface="+mn-cs"/>
        </a:defRPr>
      </a:lvl1pPr>
      <a:lvl2pPr marL="905256" indent="-301752" algn="l" defTabSz="1207008" rtl="0" eaLnBrk="1" latinLnBrk="0" hangingPunct="1">
        <a:lnSpc>
          <a:spcPct val="90000"/>
        </a:lnSpc>
        <a:spcBef>
          <a:spcPts val="660"/>
        </a:spcBef>
        <a:buFont typeface="Arial" panose="020B0604020202020204" pitchFamily="34" charset="0"/>
        <a:buChar char="•"/>
        <a:defRPr sz="3168" kern="1200">
          <a:solidFill>
            <a:schemeClr val="tx1"/>
          </a:solidFill>
          <a:latin typeface="+mn-lt"/>
          <a:ea typeface="+mn-ea"/>
          <a:cs typeface="+mn-cs"/>
        </a:defRPr>
      </a:lvl2pPr>
      <a:lvl3pPr marL="1508760" indent="-301752" algn="l" defTabSz="1207008" rtl="0" eaLnBrk="1" latinLnBrk="0" hangingPunct="1">
        <a:lnSpc>
          <a:spcPct val="90000"/>
        </a:lnSpc>
        <a:spcBef>
          <a:spcPts val="660"/>
        </a:spcBef>
        <a:buFont typeface="Arial" panose="020B0604020202020204" pitchFamily="34" charset="0"/>
        <a:buChar char="•"/>
        <a:defRPr sz="2640" kern="1200">
          <a:solidFill>
            <a:schemeClr val="tx1"/>
          </a:solidFill>
          <a:latin typeface="+mn-lt"/>
          <a:ea typeface="+mn-ea"/>
          <a:cs typeface="+mn-cs"/>
        </a:defRPr>
      </a:lvl3pPr>
      <a:lvl4pPr marL="2112264"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4pPr>
      <a:lvl5pPr marL="2715768"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5pPr>
      <a:lvl6pPr marL="3319272"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6pPr>
      <a:lvl7pPr marL="3922776"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7pPr>
      <a:lvl8pPr marL="4526280"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8pPr>
      <a:lvl9pPr marL="5129784" indent="-301752" algn="l" defTabSz="1207008" rtl="0" eaLnBrk="1" latinLnBrk="0" hangingPunct="1">
        <a:lnSpc>
          <a:spcPct val="90000"/>
        </a:lnSpc>
        <a:spcBef>
          <a:spcPts val="660"/>
        </a:spcBef>
        <a:buFont typeface="Arial" panose="020B0604020202020204" pitchFamily="34" charset="0"/>
        <a:buChar char="•"/>
        <a:defRPr sz="2376" kern="1200">
          <a:solidFill>
            <a:schemeClr val="tx1"/>
          </a:solidFill>
          <a:latin typeface="+mn-lt"/>
          <a:ea typeface="+mn-ea"/>
          <a:cs typeface="+mn-cs"/>
        </a:defRPr>
      </a:lvl9pPr>
    </p:bodyStyle>
    <p:otherStyle>
      <a:defPPr>
        <a:defRPr lang="en-US"/>
      </a:defPPr>
      <a:lvl1pPr marL="0" algn="l" defTabSz="1207008" rtl="0" eaLnBrk="1" latinLnBrk="0" hangingPunct="1">
        <a:defRPr sz="2376" kern="1200">
          <a:solidFill>
            <a:schemeClr val="tx1"/>
          </a:solidFill>
          <a:latin typeface="+mn-lt"/>
          <a:ea typeface="+mn-ea"/>
          <a:cs typeface="+mn-cs"/>
        </a:defRPr>
      </a:lvl1pPr>
      <a:lvl2pPr marL="603504" algn="l" defTabSz="1207008" rtl="0" eaLnBrk="1" latinLnBrk="0" hangingPunct="1">
        <a:defRPr sz="2376" kern="1200">
          <a:solidFill>
            <a:schemeClr val="tx1"/>
          </a:solidFill>
          <a:latin typeface="+mn-lt"/>
          <a:ea typeface="+mn-ea"/>
          <a:cs typeface="+mn-cs"/>
        </a:defRPr>
      </a:lvl2pPr>
      <a:lvl3pPr marL="1207008" algn="l" defTabSz="1207008" rtl="0" eaLnBrk="1" latinLnBrk="0" hangingPunct="1">
        <a:defRPr sz="2376" kern="1200">
          <a:solidFill>
            <a:schemeClr val="tx1"/>
          </a:solidFill>
          <a:latin typeface="+mn-lt"/>
          <a:ea typeface="+mn-ea"/>
          <a:cs typeface="+mn-cs"/>
        </a:defRPr>
      </a:lvl3pPr>
      <a:lvl4pPr marL="1810512" algn="l" defTabSz="1207008" rtl="0" eaLnBrk="1" latinLnBrk="0" hangingPunct="1">
        <a:defRPr sz="2376" kern="1200">
          <a:solidFill>
            <a:schemeClr val="tx1"/>
          </a:solidFill>
          <a:latin typeface="+mn-lt"/>
          <a:ea typeface="+mn-ea"/>
          <a:cs typeface="+mn-cs"/>
        </a:defRPr>
      </a:lvl4pPr>
      <a:lvl5pPr marL="2414016" algn="l" defTabSz="1207008" rtl="0" eaLnBrk="1" latinLnBrk="0" hangingPunct="1">
        <a:defRPr sz="2376" kern="1200">
          <a:solidFill>
            <a:schemeClr val="tx1"/>
          </a:solidFill>
          <a:latin typeface="+mn-lt"/>
          <a:ea typeface="+mn-ea"/>
          <a:cs typeface="+mn-cs"/>
        </a:defRPr>
      </a:lvl5pPr>
      <a:lvl6pPr marL="3017520" algn="l" defTabSz="1207008" rtl="0" eaLnBrk="1" latinLnBrk="0" hangingPunct="1">
        <a:defRPr sz="2376" kern="1200">
          <a:solidFill>
            <a:schemeClr val="tx1"/>
          </a:solidFill>
          <a:latin typeface="+mn-lt"/>
          <a:ea typeface="+mn-ea"/>
          <a:cs typeface="+mn-cs"/>
        </a:defRPr>
      </a:lvl6pPr>
      <a:lvl7pPr marL="3621024" algn="l" defTabSz="1207008" rtl="0" eaLnBrk="1" latinLnBrk="0" hangingPunct="1">
        <a:defRPr sz="2376" kern="1200">
          <a:solidFill>
            <a:schemeClr val="tx1"/>
          </a:solidFill>
          <a:latin typeface="+mn-lt"/>
          <a:ea typeface="+mn-ea"/>
          <a:cs typeface="+mn-cs"/>
        </a:defRPr>
      </a:lvl7pPr>
      <a:lvl8pPr marL="4224528" algn="l" defTabSz="1207008" rtl="0" eaLnBrk="1" latinLnBrk="0" hangingPunct="1">
        <a:defRPr sz="2376" kern="1200">
          <a:solidFill>
            <a:schemeClr val="tx1"/>
          </a:solidFill>
          <a:latin typeface="+mn-lt"/>
          <a:ea typeface="+mn-ea"/>
          <a:cs typeface="+mn-cs"/>
        </a:defRPr>
      </a:lvl8pPr>
      <a:lvl9pPr marL="4828032" algn="l" defTabSz="1207008" rtl="0" eaLnBrk="1" latinLnBrk="0" hangingPunct="1">
        <a:defRPr sz="237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9.png"/><Relationship Id="rId3" Type="http://schemas.microsoft.com/office/2007/relationships/hdphoto" Target="../media/hdphoto1.wdp"/><Relationship Id="rId7" Type="http://schemas.microsoft.com/office/2007/relationships/hdphoto" Target="../media/hdphoto2.wdp"/><Relationship Id="rId12"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11" Type="http://schemas.microsoft.com/office/2007/relationships/hdphoto" Target="../media/hdphoto3.wdp"/><Relationship Id="rId5" Type="http://schemas.openxmlformats.org/officeDocument/2006/relationships/image" Target="../media/image3.png"/><Relationship Id="rId15" Type="http://schemas.openxmlformats.org/officeDocument/2006/relationships/image" Target="../media/image11.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 Id="rId14"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11.png"/><Relationship Id="rId3" Type="http://schemas.microsoft.com/office/2007/relationships/hdphoto" Target="../media/hdphoto1.wdp"/><Relationship Id="rId7" Type="http://schemas.openxmlformats.org/officeDocument/2006/relationships/image" Target="../media/image14.jpeg"/><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3.jpeg"/><Relationship Id="rId11" Type="http://schemas.openxmlformats.org/officeDocument/2006/relationships/image" Target="../media/image18.jpeg"/><Relationship Id="rId5" Type="http://schemas.openxmlformats.org/officeDocument/2006/relationships/image" Target="../media/image12.png"/><Relationship Id="rId10" Type="http://schemas.openxmlformats.org/officeDocument/2006/relationships/image" Target="../media/image17.jpeg"/><Relationship Id="rId4" Type="http://schemas.openxmlformats.org/officeDocument/2006/relationships/image" Target="../media/image2.png"/><Relationship Id="rId9" Type="http://schemas.openxmlformats.org/officeDocument/2006/relationships/image" Target="../media/image16.png"/></Relationships>
</file>

<file path=ppt/slides/_rels/slide3.xml.rels><?xml version="1.0" encoding="UTF-8" standalone="yes"?>
<Relationships xmlns="http://schemas.openxmlformats.org/package/2006/relationships"><Relationship Id="rId8" Type="http://schemas.openxmlformats.org/officeDocument/2006/relationships/image" Target="../media/image17.jpeg"/><Relationship Id="rId3" Type="http://schemas.microsoft.com/office/2007/relationships/hdphoto" Target="../media/hdphoto1.wdp"/><Relationship Id="rId7"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0.jpeg"/><Relationship Id="rId11" Type="http://schemas.openxmlformats.org/officeDocument/2006/relationships/image" Target="../media/image11.png"/><Relationship Id="rId5" Type="http://schemas.openxmlformats.org/officeDocument/2006/relationships/image" Target="../media/image19.png"/><Relationship Id="rId10" Type="http://schemas.openxmlformats.org/officeDocument/2006/relationships/image" Target="../media/image10.png"/><Relationship Id="rId4" Type="http://schemas.openxmlformats.org/officeDocument/2006/relationships/image" Target="../media/image2.png"/><Relationship Id="rId9" Type="http://schemas.openxmlformats.org/officeDocument/2006/relationships/image" Target="../media/image22.jpeg"/></Relationships>
</file>

<file path=ppt/slides/_rels/slide4.xml.rels><?xml version="1.0" encoding="UTF-8" standalone="yes"?>
<Relationships xmlns="http://schemas.openxmlformats.org/package/2006/relationships"><Relationship Id="rId8" Type="http://schemas.openxmlformats.org/officeDocument/2006/relationships/image" Target="../media/image26.jpeg"/><Relationship Id="rId3" Type="http://schemas.microsoft.com/office/2007/relationships/hdphoto" Target="../media/hdphoto1.wdp"/><Relationship Id="rId7" Type="http://schemas.openxmlformats.org/officeDocument/2006/relationships/image" Target="../media/image25.jpe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4.jpeg"/><Relationship Id="rId11" Type="http://schemas.openxmlformats.org/officeDocument/2006/relationships/image" Target="../media/image10.png"/><Relationship Id="rId5" Type="http://schemas.openxmlformats.org/officeDocument/2006/relationships/image" Target="../media/image23.png"/><Relationship Id="rId10" Type="http://schemas.openxmlformats.org/officeDocument/2006/relationships/image" Target="../media/image27.jpeg"/><Relationship Id="rId4" Type="http://schemas.openxmlformats.org/officeDocument/2006/relationships/image" Target="../media/image2.png"/><Relationship Id="rId9" Type="http://schemas.openxmlformats.org/officeDocument/2006/relationships/image" Target="../media/image21.jpeg"/></Relationships>
</file>

<file path=ppt/slides/_rels/slide5.xml.rels><?xml version="1.0" encoding="UTF-8" standalone="yes"?>
<Relationships xmlns="http://schemas.openxmlformats.org/package/2006/relationships"><Relationship Id="rId8" Type="http://schemas.openxmlformats.org/officeDocument/2006/relationships/image" Target="../media/image31.jpeg"/><Relationship Id="rId13" Type="http://schemas.openxmlformats.org/officeDocument/2006/relationships/image" Target="../media/image11.png"/><Relationship Id="rId3" Type="http://schemas.microsoft.com/office/2007/relationships/hdphoto" Target="../media/hdphoto1.wdp"/><Relationship Id="rId7" Type="http://schemas.openxmlformats.org/officeDocument/2006/relationships/image" Target="../media/image30.png"/><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9.jpeg"/><Relationship Id="rId11" Type="http://schemas.openxmlformats.org/officeDocument/2006/relationships/image" Target="../media/image5.png"/><Relationship Id="rId5" Type="http://schemas.openxmlformats.org/officeDocument/2006/relationships/image" Target="../media/image28.png"/><Relationship Id="rId10" Type="http://schemas.openxmlformats.org/officeDocument/2006/relationships/image" Target="../media/image33.jpeg"/><Relationship Id="rId4" Type="http://schemas.openxmlformats.org/officeDocument/2006/relationships/image" Target="../media/image2.png"/><Relationship Id="rId9"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7C125F-5BED-FC74-6BA4-5DD61718937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ED473E38-CA2E-D5A8-AFAC-47099921BCC1}"/>
              </a:ext>
            </a:extLst>
          </p:cNvPr>
          <p:cNvPicPr>
            <a:picLocks noChangeAspect="1"/>
          </p:cNvPicPr>
          <p:nvPr/>
        </p:nvPicPr>
        <p:blipFill>
          <a:blip r:embed="rId2">
            <a:clrChange>
              <a:clrFrom>
                <a:srgbClr val="000000">
                  <a:alpha val="0"/>
                </a:srgbClr>
              </a:clrFrom>
              <a:clrTo>
                <a:srgbClr val="000000">
                  <a:alpha val="0"/>
                </a:srgbClr>
              </a:clrTo>
            </a:clrChange>
            <a:alphaModFix amt="35000"/>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l="10840" r="10004" b="6316"/>
          <a:stretch>
            <a:fillRect/>
          </a:stretch>
        </p:blipFill>
        <p:spPr>
          <a:xfrm>
            <a:off x="358646" y="-1466011"/>
            <a:ext cx="12055125" cy="14267611"/>
          </a:xfrm>
          <a:prstGeom prst="rect">
            <a:avLst/>
          </a:prstGeom>
        </p:spPr>
      </p:pic>
      <p:pic>
        <p:nvPicPr>
          <p:cNvPr id="26" name="Picture 25">
            <a:extLst>
              <a:ext uri="{FF2B5EF4-FFF2-40B4-BE49-F238E27FC236}">
                <a16:creationId xmlns:a16="http://schemas.microsoft.com/office/drawing/2014/main" id="{65C6F778-25F8-F713-F4B1-A4E2A42B938A}"/>
              </a:ext>
            </a:extLst>
          </p:cNvPr>
          <p:cNvPicPr>
            <a:picLocks noChangeAspect="1"/>
          </p:cNvPicPr>
          <p:nvPr/>
        </p:nvPicPr>
        <p:blipFill>
          <a:blip r:embed="rId4"/>
          <a:stretch>
            <a:fillRect/>
          </a:stretch>
        </p:blipFill>
        <p:spPr>
          <a:xfrm>
            <a:off x="-1415530" y="1332916"/>
            <a:ext cx="15603478" cy="11262206"/>
          </a:xfrm>
          <a:prstGeom prst="rect">
            <a:avLst/>
          </a:prstGeom>
        </p:spPr>
      </p:pic>
      <p:sp>
        <p:nvSpPr>
          <p:cNvPr id="28" name="Rectangle 27">
            <a:extLst>
              <a:ext uri="{FF2B5EF4-FFF2-40B4-BE49-F238E27FC236}">
                <a16:creationId xmlns:a16="http://schemas.microsoft.com/office/drawing/2014/main" id="{11AB8B98-856B-16A0-73C8-094505AD16FA}"/>
              </a:ext>
            </a:extLst>
          </p:cNvPr>
          <p:cNvSpPr/>
          <p:nvPr/>
        </p:nvSpPr>
        <p:spPr>
          <a:xfrm>
            <a:off x="358646" y="10294493"/>
            <a:ext cx="2673312" cy="2274077"/>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100" b="1" u="sng" dirty="0">
                <a:solidFill>
                  <a:schemeClr val="tx1"/>
                </a:solidFill>
                <a:latin typeface="Aptos"/>
                <a:cs typeface="Arial" panose="020B0604020202020204" pitchFamily="34" charset="0"/>
              </a:rPr>
              <a:t>Introducing myself</a:t>
            </a:r>
          </a:p>
          <a:p>
            <a:r>
              <a:rPr lang="en-GB" sz="1100" dirty="0">
                <a:solidFill>
                  <a:schemeClr val="tx1"/>
                </a:solidFill>
                <a:latin typeface="Aptos"/>
                <a:cs typeface="Arial" panose="020B0604020202020204" pitchFamily="34" charset="0"/>
              </a:rPr>
              <a:t>Talk about what I and other people likes/ dislikes. Say what you have in your school bag. Describe yourself. Greet people.</a:t>
            </a:r>
          </a:p>
          <a:p>
            <a:r>
              <a:rPr lang="en-GB" sz="1100" dirty="0">
                <a:solidFill>
                  <a:schemeClr val="tx1"/>
                </a:solidFill>
                <a:latin typeface="Aptos"/>
                <a:cs typeface="Arial" panose="020B0604020202020204" pitchFamily="34" charset="0"/>
              </a:rPr>
              <a:t>Learn pronunciation of French letters and sounds</a:t>
            </a:r>
          </a:p>
          <a:p>
            <a:r>
              <a:rPr lang="en-GB" sz="1100" b="1" dirty="0">
                <a:solidFill>
                  <a:schemeClr val="tx1"/>
                </a:solidFill>
                <a:latin typeface="Aptos"/>
                <a:cs typeface="Arial" panose="020B0604020202020204" pitchFamily="34" charset="0"/>
              </a:rPr>
              <a:t>Grammar: </a:t>
            </a:r>
            <a:r>
              <a:rPr lang="en-GB" sz="1100" dirty="0">
                <a:solidFill>
                  <a:schemeClr val="tx1"/>
                </a:solidFill>
                <a:latin typeface="Aptos"/>
                <a:cs typeface="Arial" panose="020B0604020202020204" pitchFamily="34" charset="0"/>
              </a:rPr>
              <a:t>learning about French adjectives: masculine/ feminine; how to say I am; he/she is my name is; numbers; verbs in the present: ER verbs and “</a:t>
            </a:r>
            <a:r>
              <a:rPr lang="en-GB" sz="1100" dirty="0" err="1">
                <a:solidFill>
                  <a:schemeClr val="tx1"/>
                </a:solidFill>
                <a:latin typeface="Aptos"/>
                <a:cs typeface="Arial" panose="020B0604020202020204" pitchFamily="34" charset="0"/>
              </a:rPr>
              <a:t>avoir</a:t>
            </a:r>
            <a:r>
              <a:rPr lang="en-GB" sz="1100" dirty="0">
                <a:solidFill>
                  <a:schemeClr val="tx1"/>
                </a:solidFill>
                <a:latin typeface="Aptos"/>
                <a:cs typeface="Arial" panose="020B0604020202020204" pitchFamily="34" charset="0"/>
              </a:rPr>
              <a:t>= to have; </a:t>
            </a:r>
            <a:r>
              <a:rPr lang="fr-FR" sz="1100" i="1" dirty="0">
                <a:latin typeface="Aptos"/>
                <a:cs typeface="Arial" panose="020B0604020202020204" pitchFamily="34" charset="0"/>
              </a:rPr>
              <a:t>être= to </a:t>
            </a:r>
            <a:r>
              <a:rPr lang="fr-FR" sz="1100" i="1" dirty="0" err="1">
                <a:latin typeface="Aptos"/>
                <a:cs typeface="Arial" panose="020B0604020202020204" pitchFamily="34" charset="0"/>
              </a:rPr>
              <a:t>be</a:t>
            </a:r>
            <a:r>
              <a:rPr lang="fr-FR" sz="1100" i="1" dirty="0">
                <a:latin typeface="Aptos"/>
                <a:cs typeface="Arial" panose="020B0604020202020204" pitchFamily="34" charset="0"/>
              </a:rPr>
              <a:t> »</a:t>
            </a:r>
          </a:p>
        </p:txBody>
      </p:sp>
      <p:sp>
        <p:nvSpPr>
          <p:cNvPr id="29" name="Rectangle 28">
            <a:extLst>
              <a:ext uri="{FF2B5EF4-FFF2-40B4-BE49-F238E27FC236}">
                <a16:creationId xmlns:a16="http://schemas.microsoft.com/office/drawing/2014/main" id="{2EA08868-6440-011E-F3F8-CEBA63EA20A2}"/>
              </a:ext>
            </a:extLst>
          </p:cNvPr>
          <p:cNvSpPr/>
          <p:nvPr/>
        </p:nvSpPr>
        <p:spPr>
          <a:xfrm>
            <a:off x="1104758" y="7983531"/>
            <a:ext cx="2520758" cy="1786112"/>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100" b="1" u="sng" dirty="0">
                <a:solidFill>
                  <a:schemeClr val="tx1"/>
                </a:solidFill>
                <a:latin typeface="Aptos"/>
              </a:rPr>
              <a:t>My hobbies</a:t>
            </a:r>
          </a:p>
          <a:p>
            <a:r>
              <a:rPr lang="en-GB" sz="1100" dirty="0">
                <a:latin typeface="Aptos"/>
                <a:cs typeface="Arial" panose="020B0604020202020204" pitchFamily="34" charset="0"/>
              </a:rPr>
              <a:t>Explain what you do in your spare time, give opinions, say what sports you practise and</a:t>
            </a:r>
            <a:r>
              <a:rPr lang="en-US" sz="1100" dirty="0">
                <a:latin typeface="Aptos"/>
                <a:cs typeface="Arial" panose="020B0604020202020204" pitchFamily="34" charset="0"/>
              </a:rPr>
              <a:t> </a:t>
            </a:r>
            <a:r>
              <a:rPr lang="en-GB" sz="1100" dirty="0">
                <a:latin typeface="Aptos"/>
                <a:cs typeface="Arial" panose="020B0604020202020204" pitchFamily="34" charset="0"/>
              </a:rPr>
              <a:t>talk about the weather</a:t>
            </a:r>
          </a:p>
          <a:p>
            <a:pPr lvl="0"/>
            <a:r>
              <a:rPr lang="en-GB" sz="1100" b="1" dirty="0">
                <a:latin typeface="Aptos"/>
                <a:cs typeface="Arial" panose="020B0604020202020204" pitchFamily="34" charset="0"/>
              </a:rPr>
              <a:t>Grammar: </a:t>
            </a:r>
            <a:r>
              <a:rPr lang="en-GB" sz="1100" dirty="0">
                <a:latin typeface="Aptos"/>
                <a:cs typeface="Arial" panose="020B0604020202020204" pitchFamily="34" charset="0"/>
              </a:rPr>
              <a:t>Learn verbs in the present: ER verbs and </a:t>
            </a:r>
            <a:r>
              <a:rPr lang="en-GB" sz="1100" dirty="0" err="1">
                <a:latin typeface="Aptos"/>
                <a:cs typeface="Arial" panose="020B0604020202020204" pitchFamily="34" charset="0"/>
              </a:rPr>
              <a:t>jouer</a:t>
            </a:r>
            <a:r>
              <a:rPr lang="en-GB" sz="1100" dirty="0">
                <a:latin typeface="Aptos"/>
                <a:cs typeface="Arial" panose="020B0604020202020204" pitchFamily="34" charset="0"/>
              </a:rPr>
              <a:t> = to play &amp; faire = to do sports;  using verbs to give opinions: aimer= to like/ detester= to hate/ adorer= to love.</a:t>
            </a:r>
            <a:endParaRPr lang="en-GB" sz="1400" dirty="0">
              <a:solidFill>
                <a:schemeClr val="tx1"/>
              </a:solidFill>
              <a:latin typeface="Aptos"/>
            </a:endParaRPr>
          </a:p>
        </p:txBody>
      </p:sp>
      <p:sp>
        <p:nvSpPr>
          <p:cNvPr id="30" name="Rectangle 29">
            <a:extLst>
              <a:ext uri="{FF2B5EF4-FFF2-40B4-BE49-F238E27FC236}">
                <a16:creationId xmlns:a16="http://schemas.microsoft.com/office/drawing/2014/main" id="{7C28CA68-B89D-C11D-8E31-D513484693F4}"/>
              </a:ext>
            </a:extLst>
          </p:cNvPr>
          <p:cNvSpPr/>
          <p:nvPr/>
        </p:nvSpPr>
        <p:spPr>
          <a:xfrm>
            <a:off x="6961064" y="9008500"/>
            <a:ext cx="2421581" cy="1852762"/>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100" b="1" u="sng" dirty="0">
                <a:solidFill>
                  <a:schemeClr val="tx1"/>
                </a:solidFill>
                <a:latin typeface="Aptos"/>
                <a:cs typeface="Arial" panose="020B0604020202020204" pitchFamily="34" charset="0"/>
              </a:rPr>
              <a:t>My school</a:t>
            </a:r>
          </a:p>
          <a:p>
            <a:pPr lvl="0"/>
            <a:r>
              <a:rPr lang="en-GB" sz="1100" dirty="0">
                <a:latin typeface="Aptos"/>
                <a:cs typeface="Arial" panose="020B0604020202020204" pitchFamily="34" charset="0"/>
              </a:rPr>
              <a:t>Explain which subjects you study</a:t>
            </a:r>
            <a:endParaRPr lang="en-US" sz="1100">
              <a:latin typeface="Aptos"/>
              <a:cs typeface="Arial" panose="020B0604020202020204" pitchFamily="34" charset="0"/>
            </a:endParaRPr>
          </a:p>
          <a:p>
            <a:pPr lvl="0"/>
            <a:r>
              <a:rPr lang="en-GB" sz="1100" dirty="0">
                <a:latin typeface="Aptos"/>
                <a:cs typeface="Arial" panose="020B0604020202020204" pitchFamily="34" charset="0"/>
              </a:rPr>
              <a:t>Give opinions about school subjects. Describe your school timetable and</a:t>
            </a:r>
            <a:r>
              <a:rPr lang="en-US" sz="1100" dirty="0">
                <a:latin typeface="Aptos"/>
                <a:cs typeface="Arial" panose="020B0604020202020204" pitchFamily="34" charset="0"/>
              </a:rPr>
              <a:t> say what eat at</a:t>
            </a:r>
            <a:r>
              <a:rPr lang="en-GB" sz="1100" dirty="0">
                <a:latin typeface="Aptos"/>
                <a:cs typeface="Arial" panose="020B0604020202020204" pitchFamily="34" charset="0"/>
              </a:rPr>
              <a:t> break time</a:t>
            </a:r>
          </a:p>
          <a:p>
            <a:pPr lvl="0"/>
            <a:r>
              <a:rPr lang="en-GB" sz="1100" b="1" dirty="0">
                <a:latin typeface="Aptos"/>
                <a:cs typeface="Arial"/>
              </a:rPr>
              <a:t>Grammar: </a:t>
            </a:r>
            <a:r>
              <a:rPr lang="en-GB" sz="1100" dirty="0">
                <a:latin typeface="Aptos"/>
                <a:cs typeface="Arial"/>
              </a:rPr>
              <a:t>Ask questions, Using verbs of opinion, connectives, intensifiers (very, quite, a bit, etc). Be able to tell the time.</a:t>
            </a:r>
          </a:p>
        </p:txBody>
      </p:sp>
      <p:sp>
        <p:nvSpPr>
          <p:cNvPr id="31" name="Rectangle 30">
            <a:extLst>
              <a:ext uri="{FF2B5EF4-FFF2-40B4-BE49-F238E27FC236}">
                <a16:creationId xmlns:a16="http://schemas.microsoft.com/office/drawing/2014/main" id="{2203F00E-9943-C3D3-001C-3CB13AEEF274}"/>
              </a:ext>
            </a:extLst>
          </p:cNvPr>
          <p:cNvSpPr/>
          <p:nvPr/>
        </p:nvSpPr>
        <p:spPr>
          <a:xfrm>
            <a:off x="7602290" y="6961594"/>
            <a:ext cx="3046601" cy="1555009"/>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100" b="1" u="sng" dirty="0">
                <a:solidFill>
                  <a:schemeClr val="tx1"/>
                </a:solidFill>
                <a:latin typeface="Aptos"/>
              </a:rPr>
              <a:t>My area</a:t>
            </a:r>
          </a:p>
          <a:p>
            <a:r>
              <a:rPr lang="en-GB" sz="1100" dirty="0">
                <a:latin typeface="Aptos"/>
                <a:cs typeface="Arial" panose="020B0604020202020204" pitchFamily="34" charset="0"/>
              </a:rPr>
              <a:t>Describe your town. Ask &amp; give directions. Say where you want to go.</a:t>
            </a:r>
          </a:p>
          <a:p>
            <a:pPr lvl="0"/>
            <a:r>
              <a:rPr lang="en-GB" sz="1100" b="1" dirty="0">
                <a:latin typeface="Aptos"/>
                <a:cs typeface="Arial" panose="020B0604020202020204" pitchFamily="34" charset="0"/>
              </a:rPr>
              <a:t>Grammar: </a:t>
            </a:r>
            <a:r>
              <a:rPr lang="en-GB" sz="1100" dirty="0">
                <a:latin typeface="Aptos"/>
                <a:cs typeface="Arial" panose="020B0604020202020204" pitchFamily="34" charset="0"/>
              </a:rPr>
              <a:t>Learn “il y a” = there is/ are; verbs:  “</a:t>
            </a:r>
            <a:r>
              <a:rPr lang="en-GB" sz="1100" dirty="0" err="1">
                <a:latin typeface="Aptos"/>
                <a:cs typeface="Arial" panose="020B0604020202020204" pitchFamily="34" charset="0"/>
              </a:rPr>
              <a:t>aller</a:t>
            </a:r>
            <a:r>
              <a:rPr lang="en-GB" sz="1100" dirty="0">
                <a:latin typeface="Aptos"/>
                <a:cs typeface="Arial" panose="020B0604020202020204" pitchFamily="34" charset="0"/>
              </a:rPr>
              <a:t>” = to go in present; “</a:t>
            </a:r>
            <a:r>
              <a:rPr lang="en-GB" sz="1100" dirty="0" err="1">
                <a:latin typeface="Aptos"/>
                <a:cs typeface="Arial" panose="020B0604020202020204" pitchFamily="34" charset="0"/>
              </a:rPr>
              <a:t>pouvoir</a:t>
            </a:r>
            <a:r>
              <a:rPr lang="en-GB" sz="1100" dirty="0">
                <a:latin typeface="Aptos"/>
                <a:cs typeface="Arial" panose="020B0604020202020204" pitchFamily="34" charset="0"/>
              </a:rPr>
              <a:t>” (can) ” + infinitive / “</a:t>
            </a:r>
            <a:r>
              <a:rPr lang="en-GB" sz="1100" dirty="0" err="1">
                <a:latin typeface="Aptos"/>
                <a:cs typeface="Arial" panose="020B0604020202020204" pitchFamily="34" charset="0"/>
              </a:rPr>
              <a:t>vouloir</a:t>
            </a:r>
            <a:r>
              <a:rPr lang="en-GB" sz="1100" dirty="0">
                <a:latin typeface="Aptos"/>
                <a:cs typeface="Arial" panose="020B0604020202020204" pitchFamily="34" charset="0"/>
              </a:rPr>
              <a:t>” (want) + infinitive. “on </a:t>
            </a:r>
            <a:r>
              <a:rPr lang="en-GB" sz="1100" dirty="0" err="1">
                <a:latin typeface="Aptos"/>
                <a:cs typeface="Arial" panose="020B0604020202020204" pitchFamily="34" charset="0"/>
              </a:rPr>
              <a:t>peut</a:t>
            </a:r>
            <a:r>
              <a:rPr lang="en-GB" sz="1100" dirty="0">
                <a:latin typeface="Aptos"/>
                <a:cs typeface="Arial" panose="020B0604020202020204" pitchFamily="34" charset="0"/>
              </a:rPr>
              <a:t> + infinitive” = we can.  Use à + article; re-cap: giving opinions. </a:t>
            </a:r>
          </a:p>
          <a:p>
            <a:pPr lvl="0"/>
            <a:endParaRPr lang="en-GB" sz="1100" b="1" u="sng" dirty="0">
              <a:solidFill>
                <a:schemeClr val="tx1"/>
              </a:solidFill>
              <a:latin typeface="Aptos"/>
              <a:cs typeface="Arial"/>
            </a:endParaRPr>
          </a:p>
        </p:txBody>
      </p:sp>
      <p:sp>
        <p:nvSpPr>
          <p:cNvPr id="32" name="Rectangle 31">
            <a:extLst>
              <a:ext uri="{FF2B5EF4-FFF2-40B4-BE49-F238E27FC236}">
                <a16:creationId xmlns:a16="http://schemas.microsoft.com/office/drawing/2014/main" id="{BCB88949-95CD-03BB-F67E-B2F9FD37207C}"/>
              </a:ext>
            </a:extLst>
          </p:cNvPr>
          <p:cNvSpPr/>
          <p:nvPr/>
        </p:nvSpPr>
        <p:spPr>
          <a:xfrm>
            <a:off x="2462461" y="5126335"/>
            <a:ext cx="3036014" cy="1656684"/>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rPr>
              <a:t>Holidays</a:t>
            </a:r>
          </a:p>
          <a:p>
            <a:r>
              <a:rPr lang="en-GB" sz="1050" dirty="0">
                <a:latin typeface="Aptos"/>
                <a:cs typeface="Arial" panose="020B0604020202020204" pitchFamily="34" charset="0"/>
              </a:rPr>
              <a:t>Explain what you do on holidays. Buy drinks and snacks. Say what you would like to do. Make plans for the holidays</a:t>
            </a:r>
          </a:p>
          <a:p>
            <a:pPr lvl="0"/>
            <a:r>
              <a:rPr lang="en-GB" sz="1050" b="1" dirty="0">
                <a:latin typeface="Aptos"/>
                <a:cs typeface="Arial" panose="020B0604020202020204" pitchFamily="34" charset="0"/>
              </a:rPr>
              <a:t>Grammar: </a:t>
            </a:r>
            <a:r>
              <a:rPr lang="en-GB" sz="1050" dirty="0">
                <a:latin typeface="Aptos"/>
                <a:cs typeface="Arial" panose="020B0604020202020204" pitchFamily="34" charset="0"/>
              </a:rPr>
              <a:t>use form “nous” = we of the verbs. Practise:  ER verbs and verbs: “</a:t>
            </a:r>
            <a:r>
              <a:rPr lang="en-GB" sz="1050" dirty="0" err="1">
                <a:latin typeface="Aptos"/>
                <a:cs typeface="Arial" panose="020B0604020202020204" pitchFamily="34" charset="0"/>
              </a:rPr>
              <a:t>aller</a:t>
            </a:r>
            <a:r>
              <a:rPr lang="en-GB" sz="1050" dirty="0">
                <a:latin typeface="Aptos"/>
                <a:cs typeface="Arial" panose="020B0604020202020204" pitchFamily="34" charset="0"/>
              </a:rPr>
              <a:t>” = to go &amp; “faire” = to do. Use “je </a:t>
            </a:r>
            <a:r>
              <a:rPr lang="en-GB" sz="1050" dirty="0" err="1">
                <a:latin typeface="Aptos"/>
                <a:cs typeface="Arial" panose="020B0604020202020204" pitchFamily="34" charset="0"/>
              </a:rPr>
              <a:t>voudrais</a:t>
            </a:r>
            <a:r>
              <a:rPr lang="en-GB" sz="1050" dirty="0">
                <a:latin typeface="Aptos"/>
                <a:cs typeface="Arial" panose="020B0604020202020204" pitchFamily="34" charset="0"/>
              </a:rPr>
              <a:t> + infinitive” = I would like to… Learn future tense: </a:t>
            </a:r>
            <a:r>
              <a:rPr lang="en-GB" sz="1050" dirty="0" err="1">
                <a:latin typeface="Aptos"/>
                <a:cs typeface="Arial" panose="020B0604020202020204" pitchFamily="34" charset="0"/>
              </a:rPr>
              <a:t>aller</a:t>
            </a:r>
            <a:r>
              <a:rPr lang="en-GB" sz="1050" dirty="0">
                <a:latin typeface="Aptos"/>
                <a:cs typeface="Arial" panose="020B0604020202020204" pitchFamily="34" charset="0"/>
              </a:rPr>
              <a:t> + infinitive. Time expressions</a:t>
            </a:r>
            <a:endParaRPr lang="en-GB" sz="1200" dirty="0">
              <a:solidFill>
                <a:schemeClr val="tx1"/>
              </a:solidFill>
              <a:latin typeface="Aptos"/>
            </a:endParaRPr>
          </a:p>
        </p:txBody>
      </p:sp>
      <p:sp>
        <p:nvSpPr>
          <p:cNvPr id="33" name="Rectangle 32">
            <a:extLst>
              <a:ext uri="{FF2B5EF4-FFF2-40B4-BE49-F238E27FC236}">
                <a16:creationId xmlns:a16="http://schemas.microsoft.com/office/drawing/2014/main" id="{BC2930F0-C5E1-38B3-476C-FCABFEEBCA0C}"/>
              </a:ext>
            </a:extLst>
          </p:cNvPr>
          <p:cNvSpPr/>
          <p:nvPr/>
        </p:nvSpPr>
        <p:spPr>
          <a:xfrm>
            <a:off x="7602290" y="4697944"/>
            <a:ext cx="3046601" cy="1852128"/>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rPr>
              <a:t>Continuation Holidays</a:t>
            </a:r>
          </a:p>
          <a:p>
            <a:r>
              <a:rPr lang="en-GB" sz="1050" dirty="0">
                <a:latin typeface="Aptos"/>
                <a:cs typeface="Arial" panose="020B0604020202020204" pitchFamily="34" charset="0"/>
              </a:rPr>
              <a:t>Explain what you do on holidays. Buy drinks and snacks. Say what you would like to do. Make plans for the holidays</a:t>
            </a:r>
          </a:p>
          <a:p>
            <a:pPr lvl="0"/>
            <a:r>
              <a:rPr lang="en-GB" sz="1050" dirty="0">
                <a:latin typeface="Aptos"/>
                <a:cs typeface="Arial"/>
              </a:rPr>
              <a:t>G</a:t>
            </a:r>
            <a:r>
              <a:rPr lang="en-GB" sz="1050" b="1" dirty="0">
                <a:latin typeface="Aptos"/>
                <a:cs typeface="Arial"/>
              </a:rPr>
              <a:t>rammar: </a:t>
            </a:r>
            <a:r>
              <a:rPr lang="en-GB" sz="1050" dirty="0">
                <a:latin typeface="Aptos"/>
                <a:cs typeface="Arial"/>
              </a:rPr>
              <a:t>use form “nous” = we of the verbs. Practise:  ER verbs and verbs: “</a:t>
            </a:r>
            <a:r>
              <a:rPr lang="en-GB" sz="1050" dirty="0" err="1">
                <a:latin typeface="Aptos"/>
                <a:cs typeface="Arial"/>
              </a:rPr>
              <a:t>aller</a:t>
            </a:r>
            <a:r>
              <a:rPr lang="en-GB" sz="1050" dirty="0">
                <a:latin typeface="Aptos"/>
                <a:cs typeface="Arial"/>
              </a:rPr>
              <a:t>” = to go &amp; “faire” = to do. Use “je </a:t>
            </a:r>
            <a:r>
              <a:rPr lang="en-GB" sz="1050" dirty="0" err="1">
                <a:latin typeface="Aptos"/>
                <a:cs typeface="Arial"/>
              </a:rPr>
              <a:t>voudrais</a:t>
            </a:r>
            <a:r>
              <a:rPr lang="en-GB" sz="1050" dirty="0">
                <a:latin typeface="Aptos"/>
                <a:cs typeface="Arial"/>
              </a:rPr>
              <a:t> + infinitive” = I would like to… Learn future tense: </a:t>
            </a:r>
            <a:r>
              <a:rPr lang="en-GB" sz="1050" dirty="0" err="1">
                <a:latin typeface="Aptos"/>
                <a:cs typeface="Arial"/>
              </a:rPr>
              <a:t>aller</a:t>
            </a:r>
            <a:r>
              <a:rPr lang="en-GB" sz="1050" dirty="0">
                <a:latin typeface="Aptos"/>
                <a:cs typeface="Arial"/>
              </a:rPr>
              <a:t> + infinitive. Time expressions.</a:t>
            </a:r>
          </a:p>
          <a:p>
            <a:pPr lvl="0"/>
            <a:endParaRPr lang="en-GB" sz="1050" dirty="0">
              <a:solidFill>
                <a:schemeClr val="tx1"/>
              </a:solidFill>
              <a:latin typeface="Aptos"/>
              <a:cs typeface="Arial" panose="020B0604020202020204" pitchFamily="34" charset="0"/>
            </a:endParaRPr>
          </a:p>
          <a:p>
            <a:endParaRPr lang="en-GB" sz="1200" b="1" u="sng" dirty="0">
              <a:solidFill>
                <a:schemeClr val="tx1"/>
              </a:solidFill>
              <a:latin typeface="Aptos"/>
              <a:cs typeface="Arial" panose="020B0604020202020204" pitchFamily="34" charset="0"/>
            </a:endParaRPr>
          </a:p>
        </p:txBody>
      </p:sp>
      <p:pic>
        <p:nvPicPr>
          <p:cNvPr id="45" name="Picture 44">
            <a:extLst>
              <a:ext uri="{FF2B5EF4-FFF2-40B4-BE49-F238E27FC236}">
                <a16:creationId xmlns:a16="http://schemas.microsoft.com/office/drawing/2014/main" id="{5CA048DC-B905-D963-155F-9A8AECDF76B2}"/>
              </a:ext>
            </a:extLst>
          </p:cNvPr>
          <p:cNvPicPr>
            <a:picLocks noChangeAspect="1"/>
          </p:cNvPicPr>
          <p:nvPr/>
        </p:nvPicPr>
        <p:blipFill>
          <a:blip r:embed="rId5"/>
          <a:stretch>
            <a:fillRect/>
          </a:stretch>
        </p:blipFill>
        <p:spPr>
          <a:xfrm>
            <a:off x="6163189" y="-813621"/>
            <a:ext cx="5988672" cy="3992448"/>
          </a:xfrm>
          <a:prstGeom prst="rect">
            <a:avLst/>
          </a:prstGeom>
        </p:spPr>
      </p:pic>
      <p:sp>
        <p:nvSpPr>
          <p:cNvPr id="2" name="AutoShape 2" descr="Generated image: Shakespearean emblem for English Department">
            <a:extLst>
              <a:ext uri="{FF2B5EF4-FFF2-40B4-BE49-F238E27FC236}">
                <a16:creationId xmlns:a16="http://schemas.microsoft.com/office/drawing/2014/main" id="{8F8A5F4C-CD6F-C17F-EFB4-F192950CE384}"/>
              </a:ext>
            </a:extLst>
          </p:cNvPr>
          <p:cNvSpPr>
            <a:spLocks noChangeAspect="1" noChangeArrowheads="1"/>
          </p:cNvSpPr>
          <p:nvPr/>
        </p:nvSpPr>
        <p:spPr bwMode="auto">
          <a:xfrm>
            <a:off x="5881688" y="6248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8" descr="sun-symbol-512 - TOP OF AFRICA">
            <a:extLst>
              <a:ext uri="{FF2B5EF4-FFF2-40B4-BE49-F238E27FC236}">
                <a16:creationId xmlns:a16="http://schemas.microsoft.com/office/drawing/2014/main" id="{9415A801-2550-B518-216B-01849AD60AA8}"/>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0000" r="90000">
                        <a14:foregroundMark x1="26667" y1="28000" x2="26667" y2="28000"/>
                        <a14:foregroundMark x1="51111" y1="13778" x2="51111" y2="13778"/>
                        <a14:foregroundMark x1="76000" y1="24889" x2="76000" y2="24889"/>
                        <a14:foregroundMark x1="88000" y1="49333" x2="88000" y2="49333"/>
                        <a14:foregroundMark x1="74667" y1="76000" x2="74667" y2="76000"/>
                        <a14:foregroundMark x1="49778" y1="86222" x2="49778" y2="86222"/>
                        <a14:foregroundMark x1="24889" y1="74667" x2="24889" y2="74667"/>
                        <a14:foregroundMark x1="17333" y1="51111" x2="17333" y2="51111"/>
                      </a14:backgroundRemoval>
                    </a14:imgEffect>
                  </a14:imgLayer>
                </a14:imgProps>
              </a:ext>
              <a:ext uri="{28A0092B-C50C-407E-A947-70E740481C1C}">
                <a14:useLocalDpi xmlns:a14="http://schemas.microsoft.com/office/drawing/2010/main" val="0"/>
              </a:ext>
            </a:extLst>
          </a:blip>
          <a:srcRect/>
          <a:stretch>
            <a:fillRect/>
          </a:stretch>
        </p:blipFill>
        <p:spPr bwMode="auto">
          <a:xfrm>
            <a:off x="4413899" y="2776680"/>
            <a:ext cx="1598968" cy="159896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Download Vacation Clipart HQ PNG Image | FreePNGImg">
            <a:extLst>
              <a:ext uri="{FF2B5EF4-FFF2-40B4-BE49-F238E27FC236}">
                <a16:creationId xmlns:a16="http://schemas.microsoft.com/office/drawing/2014/main" id="{1EE1D887-BF73-CDF3-4BAC-BCC729F3AE8E}"/>
              </a:ext>
            </a:extLst>
          </p:cNvPr>
          <p:cNvPicPr>
            <a:picLocks noGrp="1" noChangeAspect="1" noChangeArrowheads="1"/>
          </p:cNvPicPr>
          <p:nvPr>
            <p:ph idx="1"/>
          </p:nvPr>
        </p:nvPicPr>
        <p:blipFill>
          <a:blip r:embed="rId8">
            <a:extLst>
              <a:ext uri="{28A0092B-C50C-407E-A947-70E740481C1C}">
                <a14:useLocalDpi xmlns:a14="http://schemas.microsoft.com/office/drawing/2010/main" val="0"/>
              </a:ext>
            </a:extLst>
          </a:blip>
          <a:srcRect/>
          <a:stretch>
            <a:fillRect/>
          </a:stretch>
        </p:blipFill>
        <p:spPr bwMode="auto">
          <a:xfrm>
            <a:off x="10756037" y="5325364"/>
            <a:ext cx="1298069" cy="95987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2" descr="Town - Free buildings icons">
            <a:extLst>
              <a:ext uri="{FF2B5EF4-FFF2-40B4-BE49-F238E27FC236}">
                <a16:creationId xmlns:a16="http://schemas.microsoft.com/office/drawing/2014/main" id="{15A8E427-24F9-B4DF-AC59-7C854BB2938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756037" y="7352857"/>
            <a:ext cx="1068234" cy="106823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School Building With Flag - Symbol Of School Building - Free Transparent  PNG Clipart Images Download">
            <a:extLst>
              <a:ext uri="{FF2B5EF4-FFF2-40B4-BE49-F238E27FC236}">
                <a16:creationId xmlns:a16="http://schemas.microsoft.com/office/drawing/2014/main" id="{3735959D-D69A-63CF-3A87-83C940ABFBF9}"/>
              </a:ext>
            </a:extLst>
          </p:cNvPr>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10000" b="90000" l="6000" r="94667">
                        <a14:foregroundMark x1="10000" y1="70333" x2="10000" y2="70333"/>
                        <a14:foregroundMark x1="21333" y1="68333" x2="21333" y2="68333"/>
                        <a14:foregroundMark x1="23667" y1="76667" x2="23667" y2="76667"/>
                        <a14:foregroundMark x1="41333" y1="63667" x2="41333" y2="63667"/>
                        <a14:foregroundMark x1="42000" y1="57000" x2="42000" y2="57000"/>
                        <a14:foregroundMark x1="50000" y1="57000" x2="50000" y2="57000"/>
                        <a14:foregroundMark x1="53333" y1="63333" x2="53333" y2="63333"/>
                        <a14:foregroundMark x1="60667" y1="63000" x2="60667" y2="63000"/>
                        <a14:foregroundMark x1="62333" y1="56667" x2="62333" y2="56667"/>
                        <a14:foregroundMark x1="83333" y1="67667" x2="83333" y2="67667"/>
                        <a14:foregroundMark x1="84000" y1="76667" x2="84000" y2="76667"/>
                        <a14:foregroundMark x1="90000" y1="75667" x2="90000" y2="75667"/>
                        <a14:foregroundMark x1="94667" y1="54000" x2="94667" y2="54000"/>
                        <a14:foregroundMark x1="6000" y1="53000" x2="6000" y2="53000"/>
                      </a14:backgroundRemoval>
                    </a14:imgEffect>
                  </a14:imgLayer>
                </a14:imgProps>
              </a:ext>
              <a:ext uri="{28A0092B-C50C-407E-A947-70E740481C1C}">
                <a14:useLocalDpi xmlns:a14="http://schemas.microsoft.com/office/drawing/2010/main" val="0"/>
              </a:ext>
            </a:extLst>
          </a:blip>
          <a:srcRect/>
          <a:stretch>
            <a:fillRect/>
          </a:stretch>
        </p:blipFill>
        <p:spPr bwMode="auto">
          <a:xfrm>
            <a:off x="9529908" y="9150206"/>
            <a:ext cx="1368441" cy="136844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Modern bridge road symbol - Free transport icons">
            <a:extLst>
              <a:ext uri="{FF2B5EF4-FFF2-40B4-BE49-F238E27FC236}">
                <a16:creationId xmlns:a16="http://schemas.microsoft.com/office/drawing/2014/main" id="{E4DEE772-6AC7-4B69-5F44-AD7C5769AF6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7725" y="9296878"/>
            <a:ext cx="945530" cy="94553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https://encrypted-tbn0.gstatic.com/images?q=tbn:ANd9GcQtCLbSLLKyUuE5zMAX-51GyY9fp6bhVZswzEuVbA8CYN2ImjmOfXZg1KeGHBI:https://media.istockphoto.com/vectors/hobbies-icons-black-flat-design-vector-illustration-vector-id916802876%3Fk%3D20%26m%3D916802876%26s%3D612x612%26w%3D0%26h%3DzzHmO1ABWLaN9h1e7KTKxMKdmzM3jQfu-WnBqvjYIls%3D&amp;s">
            <a:extLst>
              <a:ext uri="{FF2B5EF4-FFF2-40B4-BE49-F238E27FC236}">
                <a16:creationId xmlns:a16="http://schemas.microsoft.com/office/drawing/2014/main" id="{AF47FF3E-DFF8-E77B-ADA0-052DA540572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40490" y="5917318"/>
            <a:ext cx="1333500" cy="13335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DD00D11E-3CD6-9148-7201-7217994F4DB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53554" y="87645"/>
            <a:ext cx="3580509" cy="358050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B877E90-4EAD-3672-B303-9E83689D90D3}"/>
              </a:ext>
            </a:extLst>
          </p:cNvPr>
          <p:cNvPicPr>
            <a:picLocks noChangeAspect="1"/>
          </p:cNvPicPr>
          <p:nvPr/>
        </p:nvPicPr>
        <p:blipFill>
          <a:blip r:embed="rId15">
            <a:extLst>
              <a:ext uri="{28A0092B-C50C-407E-A947-70E740481C1C}">
                <a14:useLocalDpi xmlns:a14="http://schemas.microsoft.com/office/drawing/2010/main" val="0"/>
              </a:ext>
            </a:extLst>
          </a:blip>
          <a:srcRect b="32556"/>
          <a:stretch>
            <a:fillRect/>
          </a:stretch>
        </p:blipFill>
        <p:spPr>
          <a:xfrm>
            <a:off x="9373487" y="11914132"/>
            <a:ext cx="2529634" cy="720462"/>
          </a:xfrm>
          <a:prstGeom prst="rect">
            <a:avLst/>
          </a:prstGeom>
        </p:spPr>
      </p:pic>
    </p:spTree>
    <p:extLst>
      <p:ext uri="{BB962C8B-B14F-4D97-AF65-F5344CB8AC3E}">
        <p14:creationId xmlns:p14="http://schemas.microsoft.com/office/powerpoint/2010/main" val="133578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CBA81-3D4A-698C-BBA3-0B5B4D8AF105}"/>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17B05DE-2A5F-1C4F-DCB1-935D7AA4DDD7}"/>
              </a:ext>
            </a:extLst>
          </p:cNvPr>
          <p:cNvPicPr>
            <a:picLocks noChangeAspect="1"/>
          </p:cNvPicPr>
          <p:nvPr/>
        </p:nvPicPr>
        <p:blipFill>
          <a:blip r:embed="rId2">
            <a:clrChange>
              <a:clrFrom>
                <a:srgbClr val="000000">
                  <a:alpha val="0"/>
                </a:srgbClr>
              </a:clrFrom>
              <a:clrTo>
                <a:srgbClr val="000000">
                  <a:alpha val="0"/>
                </a:srgbClr>
              </a:clrTo>
            </a:clrChange>
            <a:alphaModFix amt="35000"/>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l="10840" r="10004" b="6316"/>
          <a:stretch>
            <a:fillRect/>
          </a:stretch>
        </p:blipFill>
        <p:spPr>
          <a:xfrm>
            <a:off x="358646" y="-1466011"/>
            <a:ext cx="12055125" cy="14267611"/>
          </a:xfrm>
          <a:prstGeom prst="rect">
            <a:avLst/>
          </a:prstGeom>
        </p:spPr>
      </p:pic>
      <p:pic>
        <p:nvPicPr>
          <p:cNvPr id="26" name="Picture 25">
            <a:extLst>
              <a:ext uri="{FF2B5EF4-FFF2-40B4-BE49-F238E27FC236}">
                <a16:creationId xmlns:a16="http://schemas.microsoft.com/office/drawing/2014/main" id="{7B6CB386-7AF5-E5CE-0984-251DFB282F8E}"/>
              </a:ext>
            </a:extLst>
          </p:cNvPr>
          <p:cNvPicPr>
            <a:picLocks noChangeAspect="1"/>
          </p:cNvPicPr>
          <p:nvPr/>
        </p:nvPicPr>
        <p:blipFill>
          <a:blip r:embed="rId4"/>
          <a:stretch>
            <a:fillRect/>
          </a:stretch>
        </p:blipFill>
        <p:spPr>
          <a:xfrm>
            <a:off x="-1415530" y="1332916"/>
            <a:ext cx="15603478" cy="11262206"/>
          </a:xfrm>
          <a:prstGeom prst="rect">
            <a:avLst/>
          </a:prstGeom>
        </p:spPr>
      </p:pic>
      <p:sp>
        <p:nvSpPr>
          <p:cNvPr id="28" name="Rectangle 27">
            <a:extLst>
              <a:ext uri="{FF2B5EF4-FFF2-40B4-BE49-F238E27FC236}">
                <a16:creationId xmlns:a16="http://schemas.microsoft.com/office/drawing/2014/main" id="{E29A9E1C-A85E-2713-7111-5264E8C7470E}"/>
              </a:ext>
            </a:extLst>
          </p:cNvPr>
          <p:cNvSpPr/>
          <p:nvPr/>
        </p:nvSpPr>
        <p:spPr>
          <a:xfrm>
            <a:off x="358646" y="10630386"/>
            <a:ext cx="2779621" cy="1391986"/>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200" b="1" u="sng" dirty="0">
                <a:solidFill>
                  <a:schemeClr val="tx1"/>
                </a:solidFill>
                <a:latin typeface="Aptos"/>
                <a:cs typeface="Arial"/>
              </a:rPr>
              <a:t>Free time: books, films and TV </a:t>
            </a:r>
          </a:p>
          <a:p>
            <a:pPr lvl="0"/>
            <a:r>
              <a:rPr lang="en-GB" sz="1000" dirty="0">
                <a:latin typeface="Aptos"/>
                <a:cs typeface="Arial" panose="020B0604020202020204" pitchFamily="34" charset="0"/>
              </a:rPr>
              <a:t>Talking about TV, cinema &amp; reading. Say what you use internet for. Explain what you did yesterday.</a:t>
            </a:r>
            <a:endParaRPr lang="en-US" sz="1000">
              <a:latin typeface="Aptos"/>
              <a:cs typeface="Arial" panose="020B0604020202020204" pitchFamily="34" charset="0"/>
            </a:endParaRPr>
          </a:p>
          <a:p>
            <a:r>
              <a:rPr lang="en-GB" sz="1050" b="1" dirty="0">
                <a:solidFill>
                  <a:schemeClr val="tx1"/>
                </a:solidFill>
                <a:latin typeface="Aptos"/>
                <a:cs typeface="Arial" panose="020B0604020202020204" pitchFamily="34" charset="0"/>
              </a:rPr>
              <a:t>Grammar: </a:t>
            </a:r>
            <a:r>
              <a:rPr lang="en-GB" sz="1050" dirty="0">
                <a:solidFill>
                  <a:schemeClr val="tx1"/>
                </a:solidFill>
                <a:latin typeface="Aptos"/>
                <a:cs typeface="Arial" panose="020B0604020202020204" pitchFamily="34" charset="0"/>
              </a:rPr>
              <a:t>practise verbs in present tense regular verbs, use verb: </a:t>
            </a:r>
            <a:r>
              <a:rPr lang="en-GB" sz="1050" dirty="0" err="1">
                <a:solidFill>
                  <a:schemeClr val="tx1"/>
                </a:solidFill>
                <a:latin typeface="Aptos"/>
                <a:cs typeface="Arial" panose="020B0604020202020204" pitchFamily="34" charset="0"/>
              </a:rPr>
              <a:t>avoir</a:t>
            </a:r>
            <a:r>
              <a:rPr lang="en-GB" sz="1050" dirty="0">
                <a:solidFill>
                  <a:schemeClr val="tx1"/>
                </a:solidFill>
                <a:latin typeface="Aptos"/>
                <a:cs typeface="Arial" panose="020B0604020202020204" pitchFamily="34" charset="0"/>
              </a:rPr>
              <a:t>= to have, </a:t>
            </a:r>
            <a:r>
              <a:rPr lang="en-GB" sz="1050" dirty="0" err="1">
                <a:solidFill>
                  <a:schemeClr val="tx1"/>
                </a:solidFill>
                <a:latin typeface="Aptos"/>
                <a:cs typeface="Arial" panose="020B0604020202020204" pitchFamily="34" charset="0"/>
              </a:rPr>
              <a:t>être</a:t>
            </a:r>
            <a:r>
              <a:rPr lang="en-GB" sz="1050" dirty="0">
                <a:solidFill>
                  <a:schemeClr val="tx1"/>
                </a:solidFill>
                <a:latin typeface="Aptos"/>
                <a:cs typeface="Arial" panose="020B0604020202020204" pitchFamily="34" charset="0"/>
              </a:rPr>
              <a:t>= to be, </a:t>
            </a:r>
            <a:r>
              <a:rPr lang="en-GB" sz="1050" dirty="0" err="1">
                <a:solidFill>
                  <a:schemeClr val="tx1"/>
                </a:solidFill>
                <a:latin typeface="Aptos"/>
                <a:cs typeface="Arial" panose="020B0604020202020204" pitchFamily="34" charset="0"/>
              </a:rPr>
              <a:t>aller</a:t>
            </a:r>
            <a:r>
              <a:rPr lang="en-GB" sz="1050" dirty="0">
                <a:solidFill>
                  <a:schemeClr val="tx1"/>
                </a:solidFill>
                <a:latin typeface="Aptos"/>
                <a:cs typeface="Arial" panose="020B0604020202020204" pitchFamily="34" charset="0"/>
              </a:rPr>
              <a:t>= to go &amp; faire= to do, Learn verbs in the past.</a:t>
            </a:r>
          </a:p>
        </p:txBody>
      </p:sp>
      <p:sp>
        <p:nvSpPr>
          <p:cNvPr id="29" name="Rectangle 28">
            <a:extLst>
              <a:ext uri="{FF2B5EF4-FFF2-40B4-BE49-F238E27FC236}">
                <a16:creationId xmlns:a16="http://schemas.microsoft.com/office/drawing/2014/main" id="{97B1A73C-0DA4-870A-9A81-A7F3F3229A3C}"/>
              </a:ext>
            </a:extLst>
          </p:cNvPr>
          <p:cNvSpPr/>
          <p:nvPr/>
        </p:nvSpPr>
        <p:spPr>
          <a:xfrm>
            <a:off x="7118611" y="9270142"/>
            <a:ext cx="2638845" cy="1619003"/>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cs typeface="Arial" panose="020B0604020202020204" pitchFamily="34" charset="0"/>
              </a:rPr>
              <a:t>Holidays in Paris</a:t>
            </a:r>
          </a:p>
          <a:p>
            <a:pPr lvl="0"/>
            <a:r>
              <a:rPr lang="en-GB" sz="1050" dirty="0">
                <a:latin typeface="Aptos"/>
                <a:cs typeface="Arial" panose="020B0604020202020204" pitchFamily="34" charset="0"/>
              </a:rPr>
              <a:t>Talk about what past holidays</a:t>
            </a:r>
            <a:r>
              <a:rPr lang="en-US" sz="1050" dirty="0">
                <a:latin typeface="Aptos"/>
                <a:cs typeface="Arial" panose="020B0604020202020204" pitchFamily="34" charset="0"/>
              </a:rPr>
              <a:t>: say</a:t>
            </a:r>
            <a:r>
              <a:rPr lang="en-GB" sz="1050" dirty="0">
                <a:latin typeface="Aptos"/>
                <a:cs typeface="Arial" panose="020B0604020202020204" pitchFamily="34" charset="0"/>
              </a:rPr>
              <a:t> what you did in the last holidays</a:t>
            </a:r>
            <a:r>
              <a:rPr lang="en-US" sz="1050" dirty="0">
                <a:latin typeface="Aptos"/>
                <a:cs typeface="Arial" panose="020B0604020202020204" pitchFamily="34" charset="0"/>
              </a:rPr>
              <a:t>. </a:t>
            </a:r>
            <a:r>
              <a:rPr lang="en-GB" sz="1050" dirty="0">
                <a:latin typeface="Aptos"/>
                <a:cs typeface="Arial" panose="020B0604020202020204" pitchFamily="34" charset="0"/>
              </a:rPr>
              <a:t>Give opinions on the last holidays. Understanding tourist info.</a:t>
            </a:r>
          </a:p>
          <a:p>
            <a:r>
              <a:rPr lang="en-GB" sz="1050" b="1" dirty="0">
                <a:solidFill>
                  <a:schemeClr val="tx1"/>
                </a:solidFill>
                <a:latin typeface="Aptos"/>
                <a:cs typeface="Arial"/>
              </a:rPr>
              <a:t>Grammar: </a:t>
            </a:r>
            <a:r>
              <a:rPr lang="en-GB" sz="1050" dirty="0">
                <a:solidFill>
                  <a:schemeClr val="tx1"/>
                </a:solidFill>
                <a:latin typeface="Aptos"/>
                <a:cs typeface="Arial"/>
              </a:rPr>
              <a:t>use verbs in the past tense regular &amp; irregular. Practise the use of present &amp; past together in sentences </a:t>
            </a:r>
            <a:r>
              <a:rPr lang="en-GB" sz="1050">
                <a:solidFill>
                  <a:schemeClr val="tx1"/>
                </a:solidFill>
                <a:latin typeface="Aptos"/>
                <a:cs typeface="Arial"/>
              </a:rPr>
              <a:t>and/ or a short text.</a:t>
            </a:r>
          </a:p>
        </p:txBody>
      </p:sp>
      <p:sp>
        <p:nvSpPr>
          <p:cNvPr id="31" name="Rectangle 30">
            <a:extLst>
              <a:ext uri="{FF2B5EF4-FFF2-40B4-BE49-F238E27FC236}">
                <a16:creationId xmlns:a16="http://schemas.microsoft.com/office/drawing/2014/main" id="{00FE7C9E-810A-1E0B-0C3E-A52A78E775A0}"/>
              </a:ext>
            </a:extLst>
          </p:cNvPr>
          <p:cNvSpPr/>
          <p:nvPr/>
        </p:nvSpPr>
        <p:spPr>
          <a:xfrm>
            <a:off x="550168" y="7465261"/>
            <a:ext cx="3000374" cy="1514391"/>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cs typeface="Arial" panose="020B0604020202020204" pitchFamily="34" charset="0"/>
              </a:rPr>
              <a:t>My identity: personality and relationships</a:t>
            </a:r>
          </a:p>
          <a:p>
            <a:pPr lvl="0"/>
            <a:r>
              <a:rPr lang="en-GB" sz="1050" dirty="0">
                <a:solidFill>
                  <a:schemeClr val="tx1"/>
                </a:solidFill>
                <a:latin typeface="Aptos"/>
                <a:cs typeface="Arial" panose="020B0604020202020204" pitchFamily="34" charset="0"/>
              </a:rPr>
              <a:t>Discuss</a:t>
            </a:r>
            <a:r>
              <a:rPr lang="en-GB" sz="1050" b="1" dirty="0">
                <a:solidFill>
                  <a:schemeClr val="tx1"/>
                </a:solidFill>
                <a:latin typeface="Aptos"/>
                <a:cs typeface="Arial" panose="020B0604020202020204" pitchFamily="34" charset="0"/>
              </a:rPr>
              <a:t> </a:t>
            </a:r>
            <a:r>
              <a:rPr lang="en-GB" sz="1050" dirty="0">
                <a:solidFill>
                  <a:schemeClr val="tx1"/>
                </a:solidFill>
                <a:latin typeface="Aptos"/>
                <a:cs typeface="Arial" panose="020B0604020202020204" pitchFamily="34" charset="0"/>
              </a:rPr>
              <a:t>personality &amp; relationships. Be able to agree/ disagree and justify your opinions</a:t>
            </a:r>
            <a:r>
              <a:rPr lang="en-GB" sz="1050" dirty="0">
                <a:latin typeface="Aptos"/>
                <a:cs typeface="Arial" panose="020B0604020202020204" pitchFamily="34" charset="0"/>
              </a:rPr>
              <a:t>. Talk about clothes and your passions. Describe where you live.</a:t>
            </a:r>
          </a:p>
          <a:p>
            <a:pPr lvl="0"/>
            <a:r>
              <a:rPr lang="en-GB" sz="1050" b="1" dirty="0">
                <a:latin typeface="Aptos"/>
                <a:cs typeface="Arial" panose="020B0604020202020204" pitchFamily="34" charset="0"/>
              </a:rPr>
              <a:t>Grammar: </a:t>
            </a:r>
            <a:r>
              <a:rPr lang="en-GB" sz="1050" dirty="0">
                <a:latin typeface="Aptos"/>
                <a:cs typeface="Arial" panose="020B0604020202020204" pitchFamily="34" charset="0"/>
              </a:rPr>
              <a:t>Using adjectives correctly: mas/ fem. Learn to use reflexive verbs to explain relationships I get on well with, I argue, etc ) and learn the future tense. </a:t>
            </a:r>
            <a:endParaRPr lang="en-US" sz="1050" dirty="0">
              <a:latin typeface="Aptos"/>
              <a:cs typeface="Arial" panose="020B0604020202020204" pitchFamily="34" charset="0"/>
            </a:endParaRPr>
          </a:p>
        </p:txBody>
      </p:sp>
      <p:sp>
        <p:nvSpPr>
          <p:cNvPr id="32" name="Rectangle 31">
            <a:extLst>
              <a:ext uri="{FF2B5EF4-FFF2-40B4-BE49-F238E27FC236}">
                <a16:creationId xmlns:a16="http://schemas.microsoft.com/office/drawing/2014/main" id="{0B598E53-86D0-1D0F-5448-003FDCEDCDAA}"/>
              </a:ext>
            </a:extLst>
          </p:cNvPr>
          <p:cNvSpPr/>
          <p:nvPr/>
        </p:nvSpPr>
        <p:spPr>
          <a:xfrm>
            <a:off x="6761388" y="6966284"/>
            <a:ext cx="3000374" cy="1436814"/>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cs typeface="Arial" panose="020B0604020202020204" pitchFamily="34" charset="0"/>
              </a:rPr>
              <a:t>Where I live: town and home</a:t>
            </a:r>
          </a:p>
          <a:p>
            <a:pPr lvl="0"/>
            <a:r>
              <a:rPr lang="en-GB" sz="1050" dirty="0">
                <a:latin typeface="Aptos"/>
                <a:cs typeface="Arial" panose="020B0604020202020204" pitchFamily="34" charset="0"/>
              </a:rPr>
              <a:t>Describe where you live. Talk about your house. Discuss what you eat and what food you buy. </a:t>
            </a:r>
          </a:p>
          <a:p>
            <a:pPr lvl="0"/>
            <a:r>
              <a:rPr lang="en-GB" sz="1050" b="1" dirty="0">
                <a:latin typeface="Aptos"/>
                <a:cs typeface="Arial" panose="020B0604020202020204" pitchFamily="34" charset="0"/>
              </a:rPr>
              <a:t>Grammar: </a:t>
            </a:r>
            <a:r>
              <a:rPr lang="en-GB" sz="1050" dirty="0">
                <a:latin typeface="Aptos"/>
                <a:cs typeface="Arial" panose="020B0604020202020204" pitchFamily="34" charset="0"/>
              </a:rPr>
              <a:t>Using adjectives correctly: irregular adjectives. Practise comparatives: plus/ </a:t>
            </a:r>
            <a:r>
              <a:rPr lang="en-GB" sz="1050" dirty="0" err="1">
                <a:latin typeface="Aptos"/>
                <a:cs typeface="Arial" panose="020B0604020202020204" pitchFamily="34" charset="0"/>
              </a:rPr>
              <a:t>moins</a:t>
            </a:r>
            <a:r>
              <a:rPr lang="en-GB" sz="1050" dirty="0">
                <a:latin typeface="Aptos"/>
                <a:cs typeface="Arial" panose="020B0604020202020204" pitchFamily="34" charset="0"/>
              </a:rPr>
              <a:t>…</a:t>
            </a:r>
            <a:r>
              <a:rPr lang="en-GB" sz="1050" dirty="0" err="1">
                <a:latin typeface="Aptos"/>
                <a:cs typeface="Arial" panose="020B0604020202020204" pitchFamily="34" charset="0"/>
              </a:rPr>
              <a:t>que</a:t>
            </a:r>
            <a:r>
              <a:rPr lang="en-GB" sz="1050" dirty="0">
                <a:latin typeface="Aptos"/>
                <a:cs typeface="Arial" panose="020B0604020202020204" pitchFamily="34" charset="0"/>
              </a:rPr>
              <a:t> – more/ </a:t>
            </a:r>
            <a:r>
              <a:rPr lang="en-GB" sz="1050" dirty="0" err="1">
                <a:latin typeface="Aptos"/>
                <a:cs typeface="Arial" panose="020B0604020202020204" pitchFamily="34" charset="0"/>
              </a:rPr>
              <a:t>less..than</a:t>
            </a:r>
            <a:r>
              <a:rPr lang="en-GB" sz="1050" dirty="0">
                <a:latin typeface="Aptos"/>
                <a:cs typeface="Arial" panose="020B0604020202020204" pitchFamily="34" charset="0"/>
              </a:rPr>
              <a:t>. Use “il faut + infinitive”. Practise the 3 tenses: present, past &amp; future. </a:t>
            </a:r>
          </a:p>
          <a:p>
            <a:pPr lvl="0"/>
            <a:endParaRPr lang="en-GB" sz="1050" b="1" dirty="0">
              <a:latin typeface="Arial" panose="020B0604020202020204" pitchFamily="34" charset="0"/>
              <a:cs typeface="Arial" panose="020B0604020202020204" pitchFamily="34" charset="0"/>
            </a:endParaRPr>
          </a:p>
        </p:txBody>
      </p:sp>
      <p:sp>
        <p:nvSpPr>
          <p:cNvPr id="33" name="Rectangle 32">
            <a:extLst>
              <a:ext uri="{FF2B5EF4-FFF2-40B4-BE49-F238E27FC236}">
                <a16:creationId xmlns:a16="http://schemas.microsoft.com/office/drawing/2014/main" id="{423B5E88-A92E-B163-58D8-14C7F65875DC}"/>
              </a:ext>
            </a:extLst>
          </p:cNvPr>
          <p:cNvSpPr/>
          <p:nvPr/>
        </p:nvSpPr>
        <p:spPr>
          <a:xfrm>
            <a:off x="2076708" y="5186390"/>
            <a:ext cx="3512608" cy="1369902"/>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rPr>
              <a:t>My qualities: talents and ambitions for the future</a:t>
            </a:r>
          </a:p>
          <a:p>
            <a:pPr lvl="0"/>
            <a:r>
              <a:rPr lang="en-GB" sz="1050" dirty="0">
                <a:latin typeface="Aptos"/>
                <a:cs typeface="Arial" panose="020B0604020202020204" pitchFamily="34" charset="0"/>
              </a:rPr>
              <a:t>Talk about talent &amp; ambitions. Give instructions. Explaining who is the best; the most; the least, etc.</a:t>
            </a:r>
          </a:p>
          <a:p>
            <a:pPr lvl="0"/>
            <a:r>
              <a:rPr lang="en-GB" sz="1050" b="1" dirty="0">
                <a:solidFill>
                  <a:schemeClr val="tx1"/>
                </a:solidFill>
                <a:latin typeface="Aptos"/>
              </a:rPr>
              <a:t>Grammar: </a:t>
            </a:r>
            <a:r>
              <a:rPr lang="en-GB" sz="1050" dirty="0">
                <a:solidFill>
                  <a:schemeClr val="tx1"/>
                </a:solidFill>
                <a:latin typeface="Aptos"/>
              </a:rPr>
              <a:t>use the imperative to give instructions. Practise verbs followed by an infinitive:  </a:t>
            </a:r>
            <a:r>
              <a:rPr lang="en-GB" sz="1050" dirty="0" err="1">
                <a:solidFill>
                  <a:schemeClr val="tx1"/>
                </a:solidFill>
                <a:latin typeface="Aptos"/>
              </a:rPr>
              <a:t>pouvoir</a:t>
            </a:r>
            <a:r>
              <a:rPr lang="en-GB" sz="1050" dirty="0">
                <a:solidFill>
                  <a:schemeClr val="tx1"/>
                </a:solidFill>
                <a:latin typeface="Aptos"/>
              </a:rPr>
              <a:t> = can,  </a:t>
            </a:r>
            <a:r>
              <a:rPr lang="en-GB" sz="1050" dirty="0" err="1">
                <a:solidFill>
                  <a:schemeClr val="tx1"/>
                </a:solidFill>
                <a:latin typeface="Aptos"/>
              </a:rPr>
              <a:t>vouloir</a:t>
            </a:r>
            <a:r>
              <a:rPr lang="en-GB" sz="1050" dirty="0">
                <a:solidFill>
                  <a:schemeClr val="tx1"/>
                </a:solidFill>
                <a:latin typeface="Aptos"/>
              </a:rPr>
              <a:t> = want &amp; devoir = must/ should. Learn how to use superlatives: </a:t>
            </a:r>
            <a:r>
              <a:rPr lang="en-GB" sz="1050" dirty="0">
                <a:latin typeface="Aptos"/>
                <a:cs typeface="Arial" panose="020B0604020202020204" pitchFamily="34" charset="0"/>
              </a:rPr>
              <a:t>is the best; the most; the least, etc.</a:t>
            </a:r>
          </a:p>
          <a:p>
            <a:pPr lvl="0"/>
            <a:endParaRPr lang="en-US" sz="1050" b="1" dirty="0">
              <a:latin typeface="Aptos"/>
              <a:cs typeface="Arial" panose="020B0604020202020204" pitchFamily="34" charset="0"/>
            </a:endParaRPr>
          </a:p>
        </p:txBody>
      </p:sp>
      <p:sp>
        <p:nvSpPr>
          <p:cNvPr id="2" name="AutoShape 2" descr="Generated image: Shakespearean emblem for English Department">
            <a:extLst>
              <a:ext uri="{FF2B5EF4-FFF2-40B4-BE49-F238E27FC236}">
                <a16:creationId xmlns:a16="http://schemas.microsoft.com/office/drawing/2014/main" id="{B0470124-A0AF-B863-A91A-4B7A017508BD}"/>
              </a:ext>
            </a:extLst>
          </p:cNvPr>
          <p:cNvSpPr>
            <a:spLocks noChangeAspect="1" noChangeArrowheads="1"/>
          </p:cNvSpPr>
          <p:nvPr/>
        </p:nvSpPr>
        <p:spPr bwMode="auto">
          <a:xfrm>
            <a:off x="5881688" y="6248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a:extLst>
              <a:ext uri="{FF2B5EF4-FFF2-40B4-BE49-F238E27FC236}">
                <a16:creationId xmlns:a16="http://schemas.microsoft.com/office/drawing/2014/main" id="{887A9590-51F0-7E54-922D-BDB39FA828B9}"/>
              </a:ext>
            </a:extLst>
          </p:cNvPr>
          <p:cNvPicPr>
            <a:picLocks noChangeAspect="1"/>
          </p:cNvPicPr>
          <p:nvPr/>
        </p:nvPicPr>
        <p:blipFill>
          <a:blip r:embed="rId5"/>
          <a:srcRect t="22426" b="31044"/>
          <a:stretch>
            <a:fillRect/>
          </a:stretch>
        </p:blipFill>
        <p:spPr>
          <a:xfrm>
            <a:off x="6308853" y="-44797"/>
            <a:ext cx="5567682" cy="1727124"/>
          </a:xfrm>
          <a:prstGeom prst="rect">
            <a:avLst/>
          </a:prstGeom>
        </p:spPr>
      </p:pic>
      <p:pic>
        <p:nvPicPr>
          <p:cNvPr id="4" name="Picture 2" descr="Ambition Illustration with Entrepreneur ...">
            <a:extLst>
              <a:ext uri="{FF2B5EF4-FFF2-40B4-BE49-F238E27FC236}">
                <a16:creationId xmlns:a16="http://schemas.microsoft.com/office/drawing/2014/main" id="{F4A50A85-128B-A67C-7D24-F8EFB485F17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13586"/>
          <a:stretch/>
        </p:blipFill>
        <p:spPr bwMode="auto">
          <a:xfrm>
            <a:off x="793297" y="4781022"/>
            <a:ext cx="1115723" cy="10920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olorful Town Street Illustration Stock Vector - Illustration of  architecture, road: 38854875">
            <a:extLst>
              <a:ext uri="{FF2B5EF4-FFF2-40B4-BE49-F238E27FC236}">
                <a16:creationId xmlns:a16="http://schemas.microsoft.com/office/drawing/2014/main" id="{3807D574-79DC-44FA-9C2C-ECD08B30E6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10289" y="7050783"/>
            <a:ext cx="1254917" cy="128010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s://encrypted-tbn0.gstatic.com/images?q=tbn:ANd9GcSuTPL4TAnc0XsMX24y-UKBLGhLCjrvd7yyzX_BLnUfF_7qJA9WOn_EbqwckQ:https://image.shutterstock.com/shutterstock/photos/2174194725/display_1500/stock-vector-set-of-hand-drawn-french-icons-paris-set-in-vintage-style-france-eiffel-tower-and-buildings-2174194725.jpg&amp;s">
            <a:extLst>
              <a:ext uri="{FF2B5EF4-FFF2-40B4-BE49-F238E27FC236}">
                <a16:creationId xmlns:a16="http://schemas.microsoft.com/office/drawing/2014/main" id="{8FA12288-1A33-4EA8-58CA-69D46E09AC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6649" y="9558270"/>
            <a:ext cx="869539" cy="92927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0" descr="https://encrypted-tbn0.gstatic.com/images?q=tbn:ANd9GcRPgZoJT3Tj_FSXIt7UB1le6glSNnF3aksES5F46iOhtUuQ1lWBiGb0phfMusw:clipart-library.com/newimages/clip-art-family-16.png&amp;s">
            <a:extLst>
              <a:ext uri="{FF2B5EF4-FFF2-40B4-BE49-F238E27FC236}">
                <a16:creationId xmlns:a16="http://schemas.microsoft.com/office/drawing/2014/main" id="{1AAECB41-6B9D-2530-2311-1D4295C1439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8536" y="6399864"/>
            <a:ext cx="952886" cy="93946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https://encrypted-tbn0.gstatic.com/images?q=tbn:ANd9GcS-u9eYXS8YiF4HTyTQfplvC_DYeLWJg-gVI59nbakecpywuI2xbusdpri7WA:https://thumbs.dreamstime.com/b/cinema-watch-movie-theater-empty-screen-template-mockup-concept-group-people-sitting-blank-vector-illustration-flat-98021262.jpg&amp;s">
            <a:extLst>
              <a:ext uri="{FF2B5EF4-FFF2-40B4-BE49-F238E27FC236}">
                <a16:creationId xmlns:a16="http://schemas.microsoft.com/office/drawing/2014/main" id="{3FB7A2B2-68AA-3519-4494-31840023ABE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666490" y="9553851"/>
            <a:ext cx="1677648" cy="122199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6" descr="https://encrypted-tbn0.gstatic.com/images?q=tbn:ANd9GcRqJ2n461NbQeH0Fcm8YZPW21JuJGB0nmJjL0NqMfaRUZHj4GiX3U-Y-rTumw:https://img.freepik.com/free-vector/little-girl-reading-book_1308-112078.jpg%3Fw%3D2000&amp;s">
            <a:extLst>
              <a:ext uri="{FF2B5EF4-FFF2-40B4-BE49-F238E27FC236}">
                <a16:creationId xmlns:a16="http://schemas.microsoft.com/office/drawing/2014/main" id="{63237CC8-2DD2-D67A-FCF5-701D2219FCCD}"/>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412" y="9558916"/>
            <a:ext cx="1024346" cy="107825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952CAB75-4341-4C75-B20D-217AFB3975C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3554" y="87645"/>
            <a:ext cx="3580509" cy="35805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012A3BD0-3A16-F35B-1F33-5070C678D1AA}"/>
              </a:ext>
            </a:extLst>
          </p:cNvPr>
          <p:cNvPicPr>
            <a:picLocks noChangeAspect="1"/>
          </p:cNvPicPr>
          <p:nvPr/>
        </p:nvPicPr>
        <p:blipFill>
          <a:blip r:embed="rId13">
            <a:extLst>
              <a:ext uri="{28A0092B-C50C-407E-A947-70E740481C1C}">
                <a14:useLocalDpi xmlns:a14="http://schemas.microsoft.com/office/drawing/2010/main" val="0"/>
              </a:ext>
            </a:extLst>
          </a:blip>
          <a:srcRect b="32556"/>
          <a:stretch>
            <a:fillRect/>
          </a:stretch>
        </p:blipFill>
        <p:spPr>
          <a:xfrm>
            <a:off x="9373487" y="11914132"/>
            <a:ext cx="2529634" cy="720462"/>
          </a:xfrm>
          <a:prstGeom prst="rect">
            <a:avLst/>
          </a:prstGeom>
        </p:spPr>
      </p:pic>
    </p:spTree>
    <p:extLst>
      <p:ext uri="{BB962C8B-B14F-4D97-AF65-F5344CB8AC3E}">
        <p14:creationId xmlns:p14="http://schemas.microsoft.com/office/powerpoint/2010/main" val="22170779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D8136-C539-8A60-5724-5A3492D71F54}"/>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E99B53E-0E66-8CFF-BEAC-E282CF435CB0}"/>
              </a:ext>
            </a:extLst>
          </p:cNvPr>
          <p:cNvPicPr>
            <a:picLocks noChangeAspect="1"/>
          </p:cNvPicPr>
          <p:nvPr/>
        </p:nvPicPr>
        <p:blipFill>
          <a:blip r:embed="rId2">
            <a:clrChange>
              <a:clrFrom>
                <a:srgbClr val="000000">
                  <a:alpha val="0"/>
                </a:srgbClr>
              </a:clrFrom>
              <a:clrTo>
                <a:srgbClr val="000000">
                  <a:alpha val="0"/>
                </a:srgbClr>
              </a:clrTo>
            </a:clrChange>
            <a:alphaModFix amt="35000"/>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l="10840" r="10004" b="6316"/>
          <a:stretch>
            <a:fillRect/>
          </a:stretch>
        </p:blipFill>
        <p:spPr>
          <a:xfrm>
            <a:off x="358646" y="-1466011"/>
            <a:ext cx="12055125" cy="14267611"/>
          </a:xfrm>
          <a:prstGeom prst="rect">
            <a:avLst/>
          </a:prstGeom>
        </p:spPr>
      </p:pic>
      <p:pic>
        <p:nvPicPr>
          <p:cNvPr id="26" name="Picture 25">
            <a:extLst>
              <a:ext uri="{FF2B5EF4-FFF2-40B4-BE49-F238E27FC236}">
                <a16:creationId xmlns:a16="http://schemas.microsoft.com/office/drawing/2014/main" id="{9203685D-E91A-8878-7338-8D0E2C6A1384}"/>
              </a:ext>
            </a:extLst>
          </p:cNvPr>
          <p:cNvPicPr>
            <a:picLocks noChangeAspect="1"/>
          </p:cNvPicPr>
          <p:nvPr/>
        </p:nvPicPr>
        <p:blipFill>
          <a:blip r:embed="rId4"/>
          <a:stretch>
            <a:fillRect/>
          </a:stretch>
        </p:blipFill>
        <p:spPr>
          <a:xfrm>
            <a:off x="-1415530" y="1332916"/>
            <a:ext cx="15603478" cy="11262206"/>
          </a:xfrm>
          <a:prstGeom prst="rect">
            <a:avLst/>
          </a:prstGeom>
        </p:spPr>
      </p:pic>
      <p:sp>
        <p:nvSpPr>
          <p:cNvPr id="28" name="Rectangle 27">
            <a:extLst>
              <a:ext uri="{FF2B5EF4-FFF2-40B4-BE49-F238E27FC236}">
                <a16:creationId xmlns:a16="http://schemas.microsoft.com/office/drawing/2014/main" id="{1D91A233-3DDF-7735-A3AC-4A1503F77491}"/>
              </a:ext>
            </a:extLst>
          </p:cNvPr>
          <p:cNvSpPr/>
          <p:nvPr/>
        </p:nvSpPr>
        <p:spPr>
          <a:xfrm>
            <a:off x="358646" y="10630386"/>
            <a:ext cx="2779621" cy="1391986"/>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rPr>
              <a:t>TV, cinema, reading and free time</a:t>
            </a:r>
          </a:p>
          <a:p>
            <a:r>
              <a:rPr lang="en-GB" sz="1050" dirty="0">
                <a:solidFill>
                  <a:schemeClr val="tx1"/>
                </a:solidFill>
                <a:latin typeface="Aptos"/>
                <a:cs typeface="Arial" panose="020B0604020202020204" pitchFamily="34" charset="0"/>
              </a:rPr>
              <a:t>Say what you watch in the TV or cinema and express opinions. Say what you like to read and why.</a:t>
            </a:r>
          </a:p>
          <a:p>
            <a:r>
              <a:rPr lang="en-GB" sz="1050" b="1" dirty="0">
                <a:solidFill>
                  <a:schemeClr val="tx1"/>
                </a:solidFill>
                <a:latin typeface="Aptos"/>
                <a:cs typeface="Arial" panose="020B0604020202020204" pitchFamily="34" charset="0"/>
              </a:rPr>
              <a:t>Grammar: </a:t>
            </a:r>
            <a:r>
              <a:rPr lang="en-GB" sz="1050" dirty="0">
                <a:solidFill>
                  <a:schemeClr val="tx1"/>
                </a:solidFill>
                <a:latin typeface="Aptos"/>
                <a:cs typeface="Arial" panose="020B0604020202020204" pitchFamily="34" charset="0"/>
              </a:rPr>
              <a:t>Practise verbs in the present and past; use adjectives accurately: mas-fem, sing-plural; word order. Practise verb “</a:t>
            </a:r>
            <a:r>
              <a:rPr lang="en-GB" sz="1050" dirty="0" err="1">
                <a:solidFill>
                  <a:schemeClr val="tx1"/>
                </a:solidFill>
                <a:latin typeface="Aptos"/>
                <a:cs typeface="Arial" panose="020B0604020202020204" pitchFamily="34" charset="0"/>
              </a:rPr>
              <a:t>aller</a:t>
            </a:r>
            <a:r>
              <a:rPr lang="en-GB" sz="1050" dirty="0">
                <a:solidFill>
                  <a:schemeClr val="tx1"/>
                </a:solidFill>
                <a:latin typeface="Aptos"/>
                <a:cs typeface="Arial" panose="020B0604020202020204" pitchFamily="34" charset="0"/>
              </a:rPr>
              <a:t>” = to go.</a:t>
            </a:r>
          </a:p>
        </p:txBody>
      </p:sp>
      <p:sp>
        <p:nvSpPr>
          <p:cNvPr id="29" name="Rectangle 28">
            <a:extLst>
              <a:ext uri="{FF2B5EF4-FFF2-40B4-BE49-F238E27FC236}">
                <a16:creationId xmlns:a16="http://schemas.microsoft.com/office/drawing/2014/main" id="{14089899-5034-D3BF-58C4-9500E642D995}"/>
              </a:ext>
            </a:extLst>
          </p:cNvPr>
          <p:cNvSpPr/>
          <p:nvPr/>
        </p:nvSpPr>
        <p:spPr>
          <a:xfrm>
            <a:off x="795028" y="7971617"/>
            <a:ext cx="2946428" cy="1428291"/>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cs typeface="Arial" panose="020B0604020202020204" pitchFamily="34" charset="0"/>
              </a:rPr>
              <a:t>Healthy lifestyles</a:t>
            </a:r>
          </a:p>
          <a:p>
            <a:r>
              <a:rPr lang="en-GB" sz="1050" dirty="0">
                <a:solidFill>
                  <a:schemeClr val="tx1"/>
                </a:solidFill>
                <a:latin typeface="Aptos"/>
                <a:cs typeface="Arial" panose="020B0604020202020204" pitchFamily="34" charset="0"/>
              </a:rPr>
              <a:t>Talk about illness; give and understand advice on health. Explain what you do to keep fit.</a:t>
            </a:r>
          </a:p>
          <a:p>
            <a:r>
              <a:rPr lang="en-GB" sz="1050" b="1" dirty="0">
                <a:solidFill>
                  <a:schemeClr val="tx1"/>
                </a:solidFill>
                <a:latin typeface="Aptos"/>
                <a:cs typeface="Arial" panose="020B0604020202020204" pitchFamily="34" charset="0"/>
              </a:rPr>
              <a:t>Grammar: </a:t>
            </a:r>
            <a:r>
              <a:rPr lang="en-GB" sz="1050" dirty="0">
                <a:solidFill>
                  <a:schemeClr val="tx1"/>
                </a:solidFill>
                <a:latin typeface="Aptos"/>
                <a:cs typeface="Arial" panose="020B0604020202020204" pitchFamily="34" charset="0"/>
              </a:rPr>
              <a:t>Use “</a:t>
            </a:r>
            <a:r>
              <a:rPr lang="en-GB" sz="1050" dirty="0" err="1">
                <a:solidFill>
                  <a:schemeClr val="tx1"/>
                </a:solidFill>
                <a:latin typeface="Aptos"/>
                <a:cs typeface="Arial" panose="020B0604020202020204" pitchFamily="34" charset="0"/>
              </a:rPr>
              <a:t>j’ai</a:t>
            </a:r>
            <a:r>
              <a:rPr lang="en-GB" sz="1050" dirty="0">
                <a:solidFill>
                  <a:schemeClr val="tx1"/>
                </a:solidFill>
                <a:latin typeface="Aptos"/>
                <a:cs typeface="Arial" panose="020B0604020202020204" pitchFamily="34" charset="0"/>
              </a:rPr>
              <a:t>/ </a:t>
            </a:r>
            <a:r>
              <a:rPr lang="en-GB" sz="1050" dirty="0" err="1">
                <a:solidFill>
                  <a:schemeClr val="tx1"/>
                </a:solidFill>
                <a:latin typeface="Aptos"/>
                <a:cs typeface="Arial" panose="020B0604020202020204" pitchFamily="34" charset="0"/>
              </a:rPr>
              <a:t>tu</a:t>
            </a:r>
            <a:r>
              <a:rPr lang="en-GB" sz="1050" dirty="0">
                <a:solidFill>
                  <a:schemeClr val="tx1"/>
                </a:solidFill>
                <a:latin typeface="Aptos"/>
                <a:cs typeface="Arial" panose="020B0604020202020204" pitchFamily="34" charset="0"/>
              </a:rPr>
              <a:t> as/ il a mal à = to say something hurts. Use negatives sentences: “jamais= never; </a:t>
            </a:r>
            <a:r>
              <a:rPr lang="en-GB" sz="1050" dirty="0" err="1">
                <a:solidFill>
                  <a:schemeClr val="tx1"/>
                </a:solidFill>
                <a:latin typeface="Aptos"/>
                <a:cs typeface="Arial" panose="020B0604020202020204" pitchFamily="34" charset="0"/>
              </a:rPr>
              <a:t>ne..plus</a:t>
            </a:r>
            <a:r>
              <a:rPr lang="en-GB" sz="1050" dirty="0">
                <a:solidFill>
                  <a:schemeClr val="tx1"/>
                </a:solidFill>
                <a:latin typeface="Aptos"/>
                <a:cs typeface="Arial" panose="020B0604020202020204" pitchFamily="34" charset="0"/>
              </a:rPr>
              <a:t>= not anymore, etc”. Use verbs in imperative to give instructions/ advice: e.g. </a:t>
            </a:r>
            <a:r>
              <a:rPr lang="en-GB" sz="1050" dirty="0" err="1">
                <a:solidFill>
                  <a:schemeClr val="tx1"/>
                </a:solidFill>
                <a:latin typeface="Aptos"/>
                <a:cs typeface="Arial" panose="020B0604020202020204" pitchFamily="34" charset="0"/>
              </a:rPr>
              <a:t>mangez</a:t>
            </a:r>
            <a:r>
              <a:rPr lang="en-GB" sz="1050" dirty="0">
                <a:solidFill>
                  <a:schemeClr val="tx1"/>
                </a:solidFill>
                <a:latin typeface="Aptos"/>
                <a:cs typeface="Arial" panose="020B0604020202020204" pitchFamily="34" charset="0"/>
              </a:rPr>
              <a:t>= eat; faites = do.</a:t>
            </a:r>
          </a:p>
        </p:txBody>
      </p:sp>
      <p:sp>
        <p:nvSpPr>
          <p:cNvPr id="30" name="Rectangle 29">
            <a:extLst>
              <a:ext uri="{FF2B5EF4-FFF2-40B4-BE49-F238E27FC236}">
                <a16:creationId xmlns:a16="http://schemas.microsoft.com/office/drawing/2014/main" id="{428B18D7-A475-298C-D5CE-121059C929A5}"/>
              </a:ext>
            </a:extLst>
          </p:cNvPr>
          <p:cNvSpPr/>
          <p:nvPr/>
        </p:nvSpPr>
        <p:spPr>
          <a:xfrm>
            <a:off x="6961065" y="8992458"/>
            <a:ext cx="2567356" cy="1773958"/>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rPr>
              <a:t>Future plans</a:t>
            </a:r>
            <a:endParaRPr lang="en-GB" sz="1050" b="1" u="sng">
              <a:solidFill>
                <a:schemeClr val="tx1"/>
              </a:solidFill>
              <a:latin typeface="Aptos"/>
            </a:endParaRPr>
          </a:p>
          <a:p>
            <a:r>
              <a:rPr lang="en-GB" sz="1050" dirty="0">
                <a:solidFill>
                  <a:schemeClr val="tx1"/>
                </a:solidFill>
                <a:latin typeface="Aptos"/>
                <a:cs typeface="Arial"/>
              </a:rPr>
              <a:t>Explain what you are going to do. Make plans for the future. Talk about future careers and the importance of learning languages.</a:t>
            </a:r>
          </a:p>
          <a:p>
            <a:r>
              <a:rPr lang="en-GB" sz="1050" b="1" dirty="0">
                <a:solidFill>
                  <a:schemeClr val="tx1"/>
                </a:solidFill>
                <a:latin typeface="Aptos"/>
                <a:cs typeface="Arial" panose="020B0604020202020204" pitchFamily="34" charset="0"/>
              </a:rPr>
              <a:t>Grammar: </a:t>
            </a:r>
            <a:r>
              <a:rPr lang="en-GB" sz="1050" dirty="0">
                <a:solidFill>
                  <a:schemeClr val="tx1"/>
                </a:solidFill>
                <a:latin typeface="Aptos"/>
                <a:cs typeface="Arial" panose="020B0604020202020204" pitchFamily="34" charset="0"/>
              </a:rPr>
              <a:t>use of “on= we” form of the verb.</a:t>
            </a:r>
            <a:r>
              <a:rPr lang="en-GB" sz="1050" b="1" dirty="0">
                <a:solidFill>
                  <a:schemeClr val="tx1"/>
                </a:solidFill>
                <a:latin typeface="Aptos"/>
                <a:cs typeface="Arial" panose="020B0604020202020204" pitchFamily="34" charset="0"/>
              </a:rPr>
              <a:t> </a:t>
            </a:r>
            <a:r>
              <a:rPr lang="en-GB" sz="1050" dirty="0">
                <a:solidFill>
                  <a:schemeClr val="tx1"/>
                </a:solidFill>
                <a:latin typeface="Aptos"/>
                <a:cs typeface="Arial" panose="020B0604020202020204" pitchFamily="34" charset="0"/>
              </a:rPr>
              <a:t>Learn the future tense: “</a:t>
            </a:r>
            <a:r>
              <a:rPr lang="en-GB" sz="1050" dirty="0" err="1">
                <a:solidFill>
                  <a:schemeClr val="tx1"/>
                </a:solidFill>
                <a:latin typeface="Aptos"/>
                <a:cs typeface="Arial" panose="020B0604020202020204" pitchFamily="34" charset="0"/>
              </a:rPr>
              <a:t>aller</a:t>
            </a:r>
            <a:r>
              <a:rPr lang="en-GB" sz="1050" dirty="0">
                <a:solidFill>
                  <a:schemeClr val="tx1"/>
                </a:solidFill>
                <a:latin typeface="Aptos"/>
                <a:cs typeface="Arial" panose="020B0604020202020204" pitchFamily="34" charset="0"/>
              </a:rPr>
              <a:t> + infinitive = going to …”. Make plans </a:t>
            </a:r>
            <a:r>
              <a:rPr lang="en-GB" sz="1050" dirty="0" err="1">
                <a:solidFill>
                  <a:schemeClr val="tx1"/>
                </a:solidFill>
                <a:latin typeface="Aptos"/>
                <a:cs typeface="Arial" panose="020B0604020202020204" pitchFamily="34" charset="0"/>
              </a:rPr>
              <a:t>usign</a:t>
            </a:r>
            <a:r>
              <a:rPr lang="en-GB" sz="1050" dirty="0">
                <a:solidFill>
                  <a:schemeClr val="tx1"/>
                </a:solidFill>
                <a:latin typeface="Aptos"/>
                <a:cs typeface="Arial" panose="020B0604020202020204" pitchFamily="34" charset="0"/>
              </a:rPr>
              <a:t> “je </a:t>
            </a:r>
            <a:r>
              <a:rPr lang="en-GB" sz="1050" dirty="0" err="1">
                <a:solidFill>
                  <a:schemeClr val="tx1"/>
                </a:solidFill>
                <a:latin typeface="Aptos"/>
                <a:cs typeface="Arial" panose="020B0604020202020204" pitchFamily="34" charset="0"/>
              </a:rPr>
              <a:t>peux</a:t>
            </a:r>
            <a:r>
              <a:rPr lang="en-GB" sz="1050" dirty="0">
                <a:solidFill>
                  <a:schemeClr val="tx1"/>
                </a:solidFill>
                <a:latin typeface="Aptos"/>
                <a:cs typeface="Arial" panose="020B0604020202020204" pitchFamily="34" charset="0"/>
              </a:rPr>
              <a:t> = I can; je </a:t>
            </a:r>
            <a:r>
              <a:rPr lang="en-GB" sz="1050" dirty="0" err="1">
                <a:solidFill>
                  <a:schemeClr val="tx1"/>
                </a:solidFill>
                <a:latin typeface="Aptos"/>
                <a:cs typeface="Arial" panose="020B0604020202020204" pitchFamily="34" charset="0"/>
              </a:rPr>
              <a:t>veux</a:t>
            </a:r>
            <a:r>
              <a:rPr lang="en-GB" sz="1050" dirty="0">
                <a:solidFill>
                  <a:schemeClr val="tx1"/>
                </a:solidFill>
                <a:latin typeface="Aptos"/>
                <a:cs typeface="Arial" panose="020B0604020202020204" pitchFamily="34" charset="0"/>
              </a:rPr>
              <a:t> = I want; je </a:t>
            </a:r>
            <a:r>
              <a:rPr lang="en-GB" sz="1050" dirty="0" err="1">
                <a:solidFill>
                  <a:schemeClr val="tx1"/>
                </a:solidFill>
                <a:latin typeface="Aptos"/>
                <a:cs typeface="Arial" panose="020B0604020202020204" pitchFamily="34" charset="0"/>
              </a:rPr>
              <a:t>dois</a:t>
            </a:r>
            <a:r>
              <a:rPr lang="en-GB" sz="1050" dirty="0">
                <a:solidFill>
                  <a:schemeClr val="tx1"/>
                </a:solidFill>
                <a:latin typeface="Aptos"/>
                <a:cs typeface="Arial" panose="020B0604020202020204" pitchFamily="34" charset="0"/>
              </a:rPr>
              <a:t> = I must + verb in infinitive”.</a:t>
            </a:r>
          </a:p>
          <a:p>
            <a:endParaRPr lang="en-GB" sz="1100" dirty="0">
              <a:solidFill>
                <a:schemeClr val="tx1"/>
              </a:solidFill>
              <a:latin typeface="Aptos"/>
              <a:cs typeface="Arial" panose="020B0604020202020204" pitchFamily="34" charset="0"/>
            </a:endParaRPr>
          </a:p>
        </p:txBody>
      </p:sp>
      <p:sp>
        <p:nvSpPr>
          <p:cNvPr id="31" name="Rectangle 30">
            <a:extLst>
              <a:ext uri="{FF2B5EF4-FFF2-40B4-BE49-F238E27FC236}">
                <a16:creationId xmlns:a16="http://schemas.microsoft.com/office/drawing/2014/main" id="{A4AC8DDB-1BA3-2B3A-35C6-55B5F098CA29}"/>
              </a:ext>
            </a:extLst>
          </p:cNvPr>
          <p:cNvSpPr/>
          <p:nvPr/>
        </p:nvSpPr>
        <p:spPr>
          <a:xfrm>
            <a:off x="6959121" y="6960838"/>
            <a:ext cx="3178108" cy="1426192"/>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cs typeface="Arial" panose="020B0604020202020204" pitchFamily="34" charset="0"/>
              </a:rPr>
              <a:t>Travelling around France</a:t>
            </a:r>
            <a:endParaRPr lang="en-GB" sz="1050">
              <a:solidFill>
                <a:schemeClr val="tx1"/>
              </a:solidFill>
              <a:latin typeface="Aptos"/>
              <a:cs typeface="Arial" panose="020B0604020202020204" pitchFamily="34" charset="0"/>
            </a:endParaRPr>
          </a:p>
          <a:p>
            <a:r>
              <a:rPr lang="en-GB" sz="1050" dirty="0">
                <a:solidFill>
                  <a:schemeClr val="tx1"/>
                </a:solidFill>
                <a:latin typeface="Aptos"/>
                <a:cs typeface="Arial"/>
              </a:rPr>
              <a:t>Discover French regions. Make travel arrangements: buying tickets, asking for tourist information, booking a room and visiting tourist attractions.</a:t>
            </a:r>
          </a:p>
          <a:p>
            <a:r>
              <a:rPr lang="en-GB" sz="1050" b="1" dirty="0">
                <a:solidFill>
                  <a:schemeClr val="tx1"/>
                </a:solidFill>
                <a:latin typeface="Aptos"/>
                <a:cs typeface="Arial"/>
              </a:rPr>
              <a:t>Grammar: </a:t>
            </a:r>
            <a:r>
              <a:rPr lang="en-GB" sz="1050" dirty="0">
                <a:solidFill>
                  <a:schemeClr val="tx1"/>
                </a:solidFill>
                <a:latin typeface="Aptos"/>
                <a:cs typeface="Arial"/>
              </a:rPr>
              <a:t>revise</a:t>
            </a:r>
            <a:r>
              <a:rPr lang="en-GB" sz="1050" b="1" dirty="0">
                <a:solidFill>
                  <a:schemeClr val="tx1"/>
                </a:solidFill>
                <a:latin typeface="Aptos"/>
                <a:cs typeface="Arial"/>
              </a:rPr>
              <a:t> </a:t>
            </a:r>
            <a:r>
              <a:rPr lang="en-GB" sz="1050" dirty="0">
                <a:solidFill>
                  <a:schemeClr val="tx1"/>
                </a:solidFill>
                <a:latin typeface="Aptos"/>
                <a:cs typeface="Arial"/>
              </a:rPr>
              <a:t>verbs in imperative used to give &amp; understand instructions/ advice, Use of pronoun “y” = there: e.g. we’ll go there by train. Use “je </a:t>
            </a:r>
            <a:r>
              <a:rPr lang="en-GB" sz="1050" dirty="0" err="1">
                <a:solidFill>
                  <a:schemeClr val="tx1"/>
                </a:solidFill>
                <a:latin typeface="Aptos"/>
                <a:cs typeface="Arial"/>
              </a:rPr>
              <a:t>voudrais</a:t>
            </a:r>
            <a:r>
              <a:rPr lang="en-GB" sz="1050" dirty="0">
                <a:solidFill>
                  <a:schemeClr val="tx1"/>
                </a:solidFill>
                <a:latin typeface="Aptos"/>
                <a:cs typeface="Arial"/>
              </a:rPr>
              <a:t> + infinitive = I would like to… to make bookings.</a:t>
            </a:r>
          </a:p>
        </p:txBody>
      </p:sp>
      <p:sp>
        <p:nvSpPr>
          <p:cNvPr id="32" name="Rectangle 31">
            <a:extLst>
              <a:ext uri="{FF2B5EF4-FFF2-40B4-BE49-F238E27FC236}">
                <a16:creationId xmlns:a16="http://schemas.microsoft.com/office/drawing/2014/main" id="{14EBEAF9-DFEF-D151-7E3F-A629F77C9F2E}"/>
              </a:ext>
            </a:extLst>
          </p:cNvPr>
          <p:cNvSpPr/>
          <p:nvPr/>
        </p:nvSpPr>
        <p:spPr>
          <a:xfrm>
            <a:off x="2486290" y="5336675"/>
            <a:ext cx="3012185" cy="1231794"/>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a:solidFill>
                  <a:schemeClr val="tx1"/>
                </a:solidFill>
                <a:latin typeface="Aptos"/>
                <a:cs typeface="Arial" panose="020B0604020202020204" pitchFamily="34" charset="0"/>
              </a:rPr>
              <a:t>Describe other people</a:t>
            </a:r>
          </a:p>
          <a:p>
            <a:r>
              <a:rPr lang="en-GB" sz="1050">
                <a:solidFill>
                  <a:schemeClr val="tx1"/>
                </a:solidFill>
                <a:latin typeface="Aptos"/>
                <a:cs typeface="Arial" panose="020B0604020202020204" pitchFamily="34" charset="0"/>
              </a:rPr>
              <a:t>Describe people’s character and express opinions on other character.</a:t>
            </a:r>
          </a:p>
          <a:p>
            <a:endParaRPr lang="en-GB" sz="1050" dirty="0">
              <a:solidFill>
                <a:schemeClr val="tx1"/>
              </a:solidFill>
              <a:latin typeface="Aptos"/>
              <a:cs typeface="Arial" panose="020B0604020202020204" pitchFamily="34" charset="0"/>
            </a:endParaRPr>
          </a:p>
          <a:p>
            <a:r>
              <a:rPr lang="en-GB" sz="1050" b="1" dirty="0">
                <a:solidFill>
                  <a:schemeClr val="tx1"/>
                </a:solidFill>
                <a:latin typeface="Aptos"/>
                <a:cs typeface="Arial" panose="020B0604020202020204" pitchFamily="34" charset="0"/>
              </a:rPr>
              <a:t>Grammar: </a:t>
            </a:r>
            <a:r>
              <a:rPr lang="en-GB" sz="1050" dirty="0">
                <a:solidFill>
                  <a:schemeClr val="tx1"/>
                </a:solidFill>
                <a:latin typeface="Aptos"/>
                <a:cs typeface="Arial" panose="020B0604020202020204" pitchFamily="34" charset="0"/>
              </a:rPr>
              <a:t>use correctly adjectives.</a:t>
            </a:r>
            <a:r>
              <a:rPr lang="en-GB" sz="1050" b="1" dirty="0">
                <a:solidFill>
                  <a:schemeClr val="tx1"/>
                </a:solidFill>
                <a:latin typeface="Aptos"/>
                <a:cs typeface="Arial" panose="020B0604020202020204" pitchFamily="34" charset="0"/>
              </a:rPr>
              <a:t> </a:t>
            </a:r>
            <a:r>
              <a:rPr lang="en-GB" sz="1050" dirty="0">
                <a:solidFill>
                  <a:schemeClr val="tx1"/>
                </a:solidFill>
                <a:latin typeface="Aptos"/>
                <a:cs typeface="Arial" panose="020B0604020202020204" pitchFamily="34" charset="0"/>
              </a:rPr>
              <a:t>Practise the perfect tense with “</a:t>
            </a:r>
            <a:r>
              <a:rPr lang="en-GB" sz="1050" dirty="0" err="1">
                <a:solidFill>
                  <a:schemeClr val="tx1"/>
                </a:solidFill>
                <a:latin typeface="Aptos"/>
                <a:cs typeface="Arial" panose="020B0604020202020204" pitchFamily="34" charset="0"/>
              </a:rPr>
              <a:t>avoir</a:t>
            </a:r>
            <a:r>
              <a:rPr lang="en-GB" sz="1050" dirty="0">
                <a:solidFill>
                  <a:schemeClr val="tx1"/>
                </a:solidFill>
                <a:latin typeface="Aptos"/>
                <a:cs typeface="Arial" panose="020B0604020202020204" pitchFamily="34" charset="0"/>
              </a:rPr>
              <a:t>” and “</a:t>
            </a:r>
            <a:r>
              <a:rPr lang="en-GB" sz="1050" dirty="0" err="1">
                <a:solidFill>
                  <a:schemeClr val="tx1"/>
                </a:solidFill>
                <a:latin typeface="Aptos"/>
                <a:cs typeface="Arial" panose="020B0604020202020204" pitchFamily="34" charset="0"/>
              </a:rPr>
              <a:t>être</a:t>
            </a:r>
            <a:r>
              <a:rPr lang="en-GB" sz="1050" dirty="0">
                <a:solidFill>
                  <a:schemeClr val="tx1"/>
                </a:solidFill>
                <a:latin typeface="Aptos"/>
                <a:cs typeface="Arial" panose="020B0604020202020204" pitchFamily="34" charset="0"/>
              </a:rPr>
              <a:t>”</a:t>
            </a:r>
          </a:p>
        </p:txBody>
      </p:sp>
      <p:sp>
        <p:nvSpPr>
          <p:cNvPr id="33" name="Rectangle 32">
            <a:extLst>
              <a:ext uri="{FF2B5EF4-FFF2-40B4-BE49-F238E27FC236}">
                <a16:creationId xmlns:a16="http://schemas.microsoft.com/office/drawing/2014/main" id="{96ED4F85-4C67-962C-AED9-3C1112481646}"/>
              </a:ext>
            </a:extLst>
          </p:cNvPr>
          <p:cNvSpPr/>
          <p:nvPr/>
        </p:nvSpPr>
        <p:spPr>
          <a:xfrm>
            <a:off x="7602289" y="4697944"/>
            <a:ext cx="3178005" cy="1412974"/>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cs typeface="Arial" panose="020B0604020202020204" pitchFamily="34" charset="0"/>
              </a:rPr>
              <a:t>Youth rights and world events</a:t>
            </a:r>
          </a:p>
          <a:p>
            <a:r>
              <a:rPr lang="en-GB" sz="1050" dirty="0">
                <a:solidFill>
                  <a:schemeClr val="tx1"/>
                </a:solidFill>
                <a:latin typeface="Aptos"/>
                <a:cs typeface="Arial" panose="020B0604020202020204" pitchFamily="34" charset="0"/>
              </a:rPr>
              <a:t>Learn about schools in different countries. Talk about what jobs people do. Discuss how to tackle hunger in the world. Discuss religion in France.</a:t>
            </a:r>
          </a:p>
          <a:p>
            <a:r>
              <a:rPr lang="en-GB" sz="1050" b="1" dirty="0">
                <a:solidFill>
                  <a:schemeClr val="tx1"/>
                </a:solidFill>
                <a:latin typeface="Aptos"/>
                <a:cs typeface="Arial"/>
              </a:rPr>
              <a:t>Grammar: </a:t>
            </a:r>
            <a:r>
              <a:rPr lang="en-GB" sz="1050" dirty="0">
                <a:solidFill>
                  <a:schemeClr val="tx1"/>
                </a:solidFill>
                <a:latin typeface="Aptos"/>
                <a:cs typeface="Arial"/>
              </a:rPr>
              <a:t>Practise possessive adjectives: </a:t>
            </a:r>
            <a:r>
              <a:rPr lang="en-GB" sz="1050" dirty="0" err="1">
                <a:solidFill>
                  <a:schemeClr val="tx1"/>
                </a:solidFill>
                <a:latin typeface="Aptos"/>
                <a:cs typeface="Arial"/>
              </a:rPr>
              <a:t>mon</a:t>
            </a:r>
            <a:r>
              <a:rPr lang="en-GB" sz="1050" dirty="0">
                <a:solidFill>
                  <a:schemeClr val="tx1"/>
                </a:solidFill>
                <a:latin typeface="Aptos"/>
                <a:cs typeface="Arial"/>
              </a:rPr>
              <a:t>/ma/</a:t>
            </a:r>
            <a:r>
              <a:rPr lang="en-GB" sz="1050" dirty="0" err="1">
                <a:solidFill>
                  <a:schemeClr val="tx1"/>
                </a:solidFill>
                <a:latin typeface="Aptos"/>
                <a:cs typeface="Arial"/>
              </a:rPr>
              <a:t>mes</a:t>
            </a:r>
            <a:r>
              <a:rPr lang="en-GB" sz="1050" dirty="0">
                <a:solidFill>
                  <a:schemeClr val="tx1"/>
                </a:solidFill>
                <a:latin typeface="Aptos"/>
                <a:cs typeface="Arial"/>
              </a:rPr>
              <a:t>= my, etc. Use of reflexive verbs (verbs which need a pronoun).  Use “on </a:t>
            </a:r>
            <a:r>
              <a:rPr lang="en-GB" sz="1050" dirty="0" err="1">
                <a:solidFill>
                  <a:schemeClr val="tx1"/>
                </a:solidFill>
                <a:latin typeface="Aptos"/>
                <a:cs typeface="Arial"/>
              </a:rPr>
              <a:t>peut</a:t>
            </a:r>
            <a:r>
              <a:rPr lang="en-GB" sz="1050" dirty="0">
                <a:solidFill>
                  <a:schemeClr val="tx1"/>
                </a:solidFill>
                <a:latin typeface="Aptos"/>
                <a:cs typeface="Arial"/>
              </a:rPr>
              <a:t> + infinitive” = one can…</a:t>
            </a:r>
          </a:p>
        </p:txBody>
      </p:sp>
      <p:sp>
        <p:nvSpPr>
          <p:cNvPr id="2" name="AutoShape 2" descr="Generated image: Shakespearean emblem for English Department">
            <a:extLst>
              <a:ext uri="{FF2B5EF4-FFF2-40B4-BE49-F238E27FC236}">
                <a16:creationId xmlns:a16="http://schemas.microsoft.com/office/drawing/2014/main" id="{909CA64F-60B8-C2C3-58E2-C38365EB9379}"/>
              </a:ext>
            </a:extLst>
          </p:cNvPr>
          <p:cNvSpPr>
            <a:spLocks noChangeAspect="1" noChangeArrowheads="1"/>
          </p:cNvSpPr>
          <p:nvPr/>
        </p:nvSpPr>
        <p:spPr bwMode="auto">
          <a:xfrm>
            <a:off x="5881688" y="6248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 name="Picture 3">
            <a:extLst>
              <a:ext uri="{FF2B5EF4-FFF2-40B4-BE49-F238E27FC236}">
                <a16:creationId xmlns:a16="http://schemas.microsoft.com/office/drawing/2014/main" id="{2F41E0DC-B8FB-4D5B-0A57-0B8D65FED093}"/>
              </a:ext>
            </a:extLst>
          </p:cNvPr>
          <p:cNvPicPr>
            <a:picLocks noChangeAspect="1"/>
          </p:cNvPicPr>
          <p:nvPr/>
        </p:nvPicPr>
        <p:blipFill>
          <a:blip r:embed="rId5"/>
          <a:srcRect t="22334" b="26255"/>
          <a:stretch>
            <a:fillRect/>
          </a:stretch>
        </p:blipFill>
        <p:spPr>
          <a:xfrm>
            <a:off x="6386208" y="206478"/>
            <a:ext cx="5662540" cy="1940786"/>
          </a:xfrm>
          <a:prstGeom prst="rect">
            <a:avLst/>
          </a:prstGeom>
        </p:spPr>
      </p:pic>
      <p:pic>
        <p:nvPicPr>
          <p:cNvPr id="3" name="Picture 2" descr="Travel and tour in france Royalty Free Vector Image">
            <a:extLst>
              <a:ext uri="{FF2B5EF4-FFF2-40B4-BE49-F238E27FC236}">
                <a16:creationId xmlns:a16="http://schemas.microsoft.com/office/drawing/2014/main" id="{872C3076-8479-5852-58BA-12DACA731D1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b="8798"/>
          <a:stretch/>
        </p:blipFill>
        <p:spPr bwMode="auto">
          <a:xfrm>
            <a:off x="10498091" y="7118912"/>
            <a:ext cx="1133855" cy="111034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4" descr="https://encrypted-tbn0.gstatic.com/images?q=tbn:ANd9GcSyXGe2cjSx_fX11xS0LJ32yg1G5Ksr6uqPB6at_lghwC1CshdoR9wKG9VJOHo:https://cdn1.vectorstock.com/i/1000x1000/41/65/man-running-and-icon-set-of-healthy-lifestyle-vector-11804165.jpg&amp;s">
            <a:extLst>
              <a:ext uri="{FF2B5EF4-FFF2-40B4-BE49-F238E27FC236}">
                <a16:creationId xmlns:a16="http://schemas.microsoft.com/office/drawing/2014/main" id="{73C89F92-8BDA-BC5D-2437-D34221DB94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6683" y="6869519"/>
            <a:ext cx="887374" cy="95563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4" descr="https://encrypted-tbn0.gstatic.com/images?q=tbn:ANd9GcS-u9eYXS8YiF4HTyTQfplvC_DYeLWJg-gVI59nbakecpywuI2xbusdpri7WA:https://thumbs.dreamstime.com/b/cinema-watch-movie-theater-empty-screen-template-mockup-concept-group-people-sitting-blank-vector-illustration-flat-98021262.jpg&amp;s">
            <a:extLst>
              <a:ext uri="{FF2B5EF4-FFF2-40B4-BE49-F238E27FC236}">
                <a16:creationId xmlns:a16="http://schemas.microsoft.com/office/drawing/2014/main" id="{FA77DDD3-9BC4-86DE-F445-A83190E2C4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4758" y="9804561"/>
            <a:ext cx="1069131" cy="7787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2" descr="https://encrypted-tbn0.gstatic.com/images?q=tbn:ANd9GcTiO-3S9JVLmN_LcwjgXaMj3mJBZMG-HlJ4cnV3scK0PBJYXq1ps0T7L2jMKuI:clipart-library.com/data_images/258629.jpg&amp;s">
            <a:extLst>
              <a:ext uri="{FF2B5EF4-FFF2-40B4-BE49-F238E27FC236}">
                <a16:creationId xmlns:a16="http://schemas.microsoft.com/office/drawing/2014/main" id="{E9B253CC-D0FC-EC64-FEB6-875A466E4A8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857992" y="9183994"/>
            <a:ext cx="1623828" cy="130307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A34EAB7B-CD7C-F45C-B0A0-16864ED7B5D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3554" y="87645"/>
            <a:ext cx="3580509" cy="358050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28038C05-1C8A-BC02-F372-0E6704675A30}"/>
              </a:ext>
            </a:extLst>
          </p:cNvPr>
          <p:cNvPicPr>
            <a:picLocks noChangeAspect="1"/>
          </p:cNvPicPr>
          <p:nvPr/>
        </p:nvPicPr>
        <p:blipFill>
          <a:blip r:embed="rId11">
            <a:extLst>
              <a:ext uri="{28A0092B-C50C-407E-A947-70E740481C1C}">
                <a14:useLocalDpi xmlns:a14="http://schemas.microsoft.com/office/drawing/2010/main" val="0"/>
              </a:ext>
            </a:extLst>
          </a:blip>
          <a:srcRect b="32556"/>
          <a:stretch>
            <a:fillRect/>
          </a:stretch>
        </p:blipFill>
        <p:spPr>
          <a:xfrm>
            <a:off x="9373487" y="11914132"/>
            <a:ext cx="2529634" cy="720462"/>
          </a:xfrm>
          <a:prstGeom prst="rect">
            <a:avLst/>
          </a:prstGeom>
        </p:spPr>
      </p:pic>
    </p:spTree>
    <p:extLst>
      <p:ext uri="{BB962C8B-B14F-4D97-AF65-F5344CB8AC3E}">
        <p14:creationId xmlns:p14="http://schemas.microsoft.com/office/powerpoint/2010/main" val="2756759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71B83-6CF0-D4EF-E8D4-64AC60FDD4DD}"/>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733D4EE1-9F81-55D7-AA8A-172BEA18DC52}"/>
              </a:ext>
            </a:extLst>
          </p:cNvPr>
          <p:cNvPicPr>
            <a:picLocks noChangeAspect="1"/>
          </p:cNvPicPr>
          <p:nvPr/>
        </p:nvPicPr>
        <p:blipFill>
          <a:blip r:embed="rId2">
            <a:clrChange>
              <a:clrFrom>
                <a:srgbClr val="000000">
                  <a:alpha val="0"/>
                </a:srgbClr>
              </a:clrFrom>
              <a:clrTo>
                <a:srgbClr val="000000">
                  <a:alpha val="0"/>
                </a:srgbClr>
              </a:clrTo>
            </a:clrChange>
            <a:alphaModFix amt="35000"/>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l="10840" r="10004" b="6316"/>
          <a:stretch>
            <a:fillRect/>
          </a:stretch>
        </p:blipFill>
        <p:spPr>
          <a:xfrm>
            <a:off x="358646" y="-1466011"/>
            <a:ext cx="12055125" cy="14267611"/>
          </a:xfrm>
          <a:prstGeom prst="rect">
            <a:avLst/>
          </a:prstGeom>
        </p:spPr>
      </p:pic>
      <p:pic>
        <p:nvPicPr>
          <p:cNvPr id="26" name="Picture 25">
            <a:extLst>
              <a:ext uri="{FF2B5EF4-FFF2-40B4-BE49-F238E27FC236}">
                <a16:creationId xmlns:a16="http://schemas.microsoft.com/office/drawing/2014/main" id="{DE5E21D5-9497-552C-F92A-67F53904A4B9}"/>
              </a:ext>
            </a:extLst>
          </p:cNvPr>
          <p:cNvPicPr>
            <a:picLocks noChangeAspect="1"/>
          </p:cNvPicPr>
          <p:nvPr/>
        </p:nvPicPr>
        <p:blipFill>
          <a:blip r:embed="rId4"/>
          <a:stretch>
            <a:fillRect/>
          </a:stretch>
        </p:blipFill>
        <p:spPr>
          <a:xfrm>
            <a:off x="-1415530" y="1332916"/>
            <a:ext cx="15603478" cy="11262206"/>
          </a:xfrm>
          <a:prstGeom prst="rect">
            <a:avLst/>
          </a:prstGeom>
        </p:spPr>
      </p:pic>
      <p:sp>
        <p:nvSpPr>
          <p:cNvPr id="28" name="Rectangle 27">
            <a:extLst>
              <a:ext uri="{FF2B5EF4-FFF2-40B4-BE49-F238E27FC236}">
                <a16:creationId xmlns:a16="http://schemas.microsoft.com/office/drawing/2014/main" id="{3C923165-A3CA-7F93-0804-707D68E6EB9C}"/>
              </a:ext>
            </a:extLst>
          </p:cNvPr>
          <p:cNvSpPr/>
          <p:nvPr/>
        </p:nvSpPr>
        <p:spPr>
          <a:xfrm>
            <a:off x="513347" y="10055125"/>
            <a:ext cx="2863619" cy="2539997"/>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cs typeface="Arial"/>
              </a:rPr>
              <a:t>Myself, family, relationships and future plans</a:t>
            </a:r>
          </a:p>
          <a:p>
            <a:r>
              <a:rPr lang="en-GB" sz="1050" dirty="0">
                <a:solidFill>
                  <a:schemeClr val="tx1"/>
                </a:solidFill>
                <a:latin typeface="Aptos"/>
                <a:cs typeface="Arial"/>
              </a:rPr>
              <a:t>Describe a person’s character and personality. Express plans for the future. Talk about types of partnership and relationships with friends.. Talk about family members and different types of family. </a:t>
            </a:r>
          </a:p>
          <a:p>
            <a:r>
              <a:rPr lang="en-GB" sz="1050" b="1" dirty="0">
                <a:solidFill>
                  <a:schemeClr val="tx1"/>
                </a:solidFill>
                <a:latin typeface="Aptos"/>
                <a:cs typeface="Arial"/>
              </a:rPr>
              <a:t>Grammar: </a:t>
            </a:r>
            <a:r>
              <a:rPr lang="en-GB" sz="1050" dirty="0">
                <a:solidFill>
                  <a:schemeClr val="tx1"/>
                </a:solidFill>
                <a:latin typeface="Aptos"/>
                <a:cs typeface="Arial"/>
              </a:rPr>
              <a:t>revision of the basics. Re-cap use &amp;  apply rules of present tense, past tense and future tense,  including irregular verbs. Use adjectives accurately , including comparative adjectives: plus/ </a:t>
            </a:r>
            <a:r>
              <a:rPr lang="en-GB" sz="1050" dirty="0" err="1">
                <a:solidFill>
                  <a:schemeClr val="tx1"/>
                </a:solidFill>
                <a:latin typeface="Aptos"/>
                <a:cs typeface="Arial"/>
              </a:rPr>
              <a:t>moins</a:t>
            </a:r>
            <a:r>
              <a:rPr lang="en-GB" sz="1050" dirty="0">
                <a:solidFill>
                  <a:schemeClr val="tx1"/>
                </a:solidFill>
                <a:latin typeface="Aptos"/>
                <a:cs typeface="Arial"/>
              </a:rPr>
              <a:t> </a:t>
            </a:r>
            <a:r>
              <a:rPr lang="en-GB" sz="1050" dirty="0" err="1">
                <a:solidFill>
                  <a:schemeClr val="tx1"/>
                </a:solidFill>
                <a:latin typeface="Aptos"/>
                <a:cs typeface="Arial"/>
              </a:rPr>
              <a:t>que</a:t>
            </a:r>
            <a:r>
              <a:rPr lang="en-GB" sz="1050" dirty="0">
                <a:solidFill>
                  <a:schemeClr val="tx1"/>
                </a:solidFill>
                <a:latin typeface="Aptos"/>
                <a:cs typeface="Arial"/>
              </a:rPr>
              <a:t> = more/ less than…. Impersonal verbs ( one + verbs)</a:t>
            </a:r>
          </a:p>
          <a:p>
            <a:r>
              <a:rPr lang="en-GB" sz="1050" b="1" dirty="0">
                <a:solidFill>
                  <a:schemeClr val="tx1"/>
                </a:solidFill>
                <a:latin typeface="Aptos"/>
                <a:cs typeface="Arial" panose="020B0604020202020204" pitchFamily="34" charset="0"/>
              </a:rPr>
              <a:t>Baseline assessment</a:t>
            </a:r>
          </a:p>
        </p:txBody>
      </p:sp>
      <p:sp>
        <p:nvSpPr>
          <p:cNvPr id="29" name="Rectangle 28">
            <a:extLst>
              <a:ext uri="{FF2B5EF4-FFF2-40B4-BE49-F238E27FC236}">
                <a16:creationId xmlns:a16="http://schemas.microsoft.com/office/drawing/2014/main" id="{AD98A7BE-B225-F44F-BB43-637A06FA3E05}"/>
              </a:ext>
            </a:extLst>
          </p:cNvPr>
          <p:cNvSpPr/>
          <p:nvPr/>
        </p:nvSpPr>
        <p:spPr>
          <a:xfrm>
            <a:off x="618917" y="7391457"/>
            <a:ext cx="2865227" cy="2345687"/>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cs typeface="Arial" panose="020B0604020202020204" pitchFamily="34" charset="0"/>
              </a:rPr>
              <a:t>Education and work</a:t>
            </a:r>
            <a:endParaRPr lang="en-GB" sz="1050">
              <a:solidFill>
                <a:schemeClr val="tx1"/>
              </a:solidFill>
              <a:latin typeface="Aptos"/>
              <a:cs typeface="Arial" panose="020B0604020202020204" pitchFamily="34" charset="0"/>
            </a:endParaRPr>
          </a:p>
          <a:p>
            <a:r>
              <a:rPr lang="en-GB" sz="1050" dirty="0">
                <a:solidFill>
                  <a:schemeClr val="tx1"/>
                </a:solidFill>
                <a:latin typeface="Aptos"/>
                <a:cs typeface="Arial"/>
              </a:rPr>
              <a:t>Give opinions on school subjects. Talk about post-16 education &amp; plans for the future. Describe your dream school. Refer to ideal job and ambitions. Describe work experience. Learn about places of pilgrimages and sacred sites.</a:t>
            </a:r>
          </a:p>
          <a:p>
            <a:r>
              <a:rPr lang="en-GB" sz="1050" b="1" dirty="0">
                <a:solidFill>
                  <a:schemeClr val="tx1"/>
                </a:solidFill>
                <a:latin typeface="Aptos"/>
                <a:cs typeface="Arial" panose="020B0604020202020204" pitchFamily="34" charset="0"/>
              </a:rPr>
              <a:t>Grammar: </a:t>
            </a:r>
            <a:r>
              <a:rPr lang="en-GB" sz="1050" dirty="0">
                <a:solidFill>
                  <a:schemeClr val="tx1"/>
                </a:solidFill>
                <a:latin typeface="Aptos"/>
                <a:cs typeface="Arial" panose="020B0604020202020204" pitchFamily="34" charset="0"/>
              </a:rPr>
              <a:t>Negative constructions. Use conditional: should. Superlative adjectives: the most/ least, etc. Use “il y a” =there is and “il y aura” = there will be. Learn “</a:t>
            </a:r>
            <a:r>
              <a:rPr lang="en-GB" sz="1050" dirty="0" err="1">
                <a:solidFill>
                  <a:schemeClr val="tx1"/>
                </a:solidFill>
                <a:latin typeface="Aptos"/>
                <a:cs typeface="Arial" panose="020B0604020202020204" pitchFamily="34" charset="0"/>
              </a:rPr>
              <a:t>être</a:t>
            </a:r>
            <a:r>
              <a:rPr lang="en-GB" sz="1050" dirty="0">
                <a:solidFill>
                  <a:schemeClr val="tx1"/>
                </a:solidFill>
                <a:latin typeface="Aptos"/>
                <a:cs typeface="Arial" panose="020B0604020202020204" pitchFamily="34" charset="0"/>
              </a:rPr>
              <a:t> </a:t>
            </a:r>
            <a:r>
              <a:rPr lang="en-GB" sz="1050" dirty="0" err="1">
                <a:solidFill>
                  <a:schemeClr val="tx1"/>
                </a:solidFill>
                <a:latin typeface="Aptos"/>
                <a:cs typeface="Arial" panose="020B0604020202020204" pitchFamily="34" charset="0"/>
              </a:rPr>
              <a:t>en</a:t>
            </a:r>
            <a:r>
              <a:rPr lang="en-GB" sz="1050" dirty="0">
                <a:solidFill>
                  <a:schemeClr val="tx1"/>
                </a:solidFill>
                <a:latin typeface="Aptos"/>
                <a:cs typeface="Arial" panose="020B0604020202020204" pitchFamily="34" charset="0"/>
              </a:rPr>
              <a:t> train de + infinitive” = to be doing something. Adverbs of quantity.  Practise all the grammar leant up to now. </a:t>
            </a:r>
          </a:p>
        </p:txBody>
      </p:sp>
      <p:sp>
        <p:nvSpPr>
          <p:cNvPr id="30" name="Rectangle 29">
            <a:extLst>
              <a:ext uri="{FF2B5EF4-FFF2-40B4-BE49-F238E27FC236}">
                <a16:creationId xmlns:a16="http://schemas.microsoft.com/office/drawing/2014/main" id="{0915DDCF-C359-6721-7AFA-473E062F6AFA}"/>
              </a:ext>
            </a:extLst>
          </p:cNvPr>
          <p:cNvSpPr/>
          <p:nvPr/>
        </p:nvSpPr>
        <p:spPr>
          <a:xfrm>
            <a:off x="6689163" y="9496926"/>
            <a:ext cx="2529634" cy="2150276"/>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rPr>
              <a:t>Healthy living and lifestyle</a:t>
            </a:r>
          </a:p>
          <a:p>
            <a:r>
              <a:rPr lang="en-GB" sz="1050" dirty="0">
                <a:solidFill>
                  <a:schemeClr val="tx1"/>
                </a:solidFill>
                <a:latin typeface="Aptos"/>
                <a:cs typeface="Arial" panose="020B0604020202020204" pitchFamily="34" charset="0"/>
              </a:rPr>
              <a:t>Describe health problems and addictions. Reasons to stay healthy and risks of not being. Compare present lifestyle and future intentions. Explain what you do and did  to keep fit. Talk about physical and mental well-being. </a:t>
            </a:r>
          </a:p>
          <a:p>
            <a:endParaRPr lang="en-GB" sz="1050" dirty="0">
              <a:solidFill>
                <a:schemeClr val="tx1"/>
              </a:solidFill>
              <a:latin typeface="Aptos"/>
              <a:cs typeface="Arial" panose="020B0604020202020204" pitchFamily="34" charset="0"/>
            </a:endParaRPr>
          </a:p>
          <a:p>
            <a:r>
              <a:rPr lang="en-GB" sz="1050" b="1" dirty="0">
                <a:solidFill>
                  <a:schemeClr val="tx1"/>
                </a:solidFill>
                <a:latin typeface="Aptos"/>
                <a:cs typeface="Arial" panose="020B0604020202020204" pitchFamily="34" charset="0"/>
              </a:rPr>
              <a:t>Grammar: </a:t>
            </a:r>
            <a:r>
              <a:rPr lang="en-GB" sz="1050" dirty="0">
                <a:solidFill>
                  <a:schemeClr val="tx1"/>
                </a:solidFill>
                <a:latin typeface="Aptos"/>
                <a:cs typeface="Arial" panose="020B0604020202020204" pitchFamily="34" charset="0"/>
              </a:rPr>
              <a:t>near future. Plural pronouns. Using 2 tenses together. Avant de + infinitive = before doing something. Impersonal expressions: one..; doing.., etc. </a:t>
            </a:r>
          </a:p>
          <a:p>
            <a:endParaRPr lang="en-GB" sz="1050" b="1" dirty="0">
              <a:solidFill>
                <a:schemeClr val="tx1"/>
              </a:solidFill>
              <a:latin typeface="Aptos"/>
              <a:cs typeface="Arial" panose="020B0604020202020204" pitchFamily="34" charset="0"/>
            </a:endParaRPr>
          </a:p>
        </p:txBody>
      </p:sp>
      <p:sp>
        <p:nvSpPr>
          <p:cNvPr id="31" name="Rectangle 30">
            <a:extLst>
              <a:ext uri="{FF2B5EF4-FFF2-40B4-BE49-F238E27FC236}">
                <a16:creationId xmlns:a16="http://schemas.microsoft.com/office/drawing/2014/main" id="{FA59B487-0B46-E53C-F968-02FCF741D5C7}"/>
              </a:ext>
            </a:extLst>
          </p:cNvPr>
          <p:cNvSpPr/>
          <p:nvPr/>
        </p:nvSpPr>
        <p:spPr>
          <a:xfrm>
            <a:off x="7495111" y="7013125"/>
            <a:ext cx="3242173" cy="1887326"/>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cs typeface="Arial" panose="020B0604020202020204" pitchFamily="34" charset="0"/>
              </a:rPr>
              <a:t>Free Time</a:t>
            </a:r>
            <a:endParaRPr lang="en-GB" sz="1050">
              <a:solidFill>
                <a:schemeClr val="tx1"/>
              </a:solidFill>
              <a:latin typeface="Aptos"/>
              <a:cs typeface="Arial" panose="020B0604020202020204" pitchFamily="34" charset="0"/>
            </a:endParaRPr>
          </a:p>
          <a:p>
            <a:r>
              <a:rPr lang="en-GB" sz="1050" dirty="0">
                <a:solidFill>
                  <a:schemeClr val="tx1"/>
                </a:solidFill>
                <a:latin typeface="Aptos"/>
                <a:cs typeface="Arial"/>
              </a:rPr>
              <a:t>Describe free time activities you did giving detail. Talk about TV, cinema and music preferences. Express opinions on free time activities. Refer to events involving famous people. Discuss extreme sports and sporting events. </a:t>
            </a:r>
          </a:p>
          <a:p>
            <a:r>
              <a:rPr lang="en-GB" sz="1050" b="1" dirty="0">
                <a:solidFill>
                  <a:schemeClr val="tx1"/>
                </a:solidFill>
                <a:latin typeface="Aptos"/>
                <a:cs typeface="Arial" panose="020B0604020202020204" pitchFamily="34" charset="0"/>
              </a:rPr>
              <a:t>Grammar: </a:t>
            </a:r>
            <a:r>
              <a:rPr lang="en-GB" sz="1050" dirty="0">
                <a:solidFill>
                  <a:schemeClr val="tx1"/>
                </a:solidFill>
                <a:latin typeface="Aptos"/>
                <a:cs typeface="Arial" panose="020B0604020202020204" pitchFamily="34" charset="0"/>
              </a:rPr>
              <a:t>Perfect tense with “</a:t>
            </a:r>
            <a:r>
              <a:rPr lang="en-GB" sz="1050" dirty="0" err="1">
                <a:solidFill>
                  <a:schemeClr val="tx1"/>
                </a:solidFill>
                <a:latin typeface="Aptos"/>
                <a:cs typeface="Arial" panose="020B0604020202020204" pitchFamily="34" charset="0"/>
              </a:rPr>
              <a:t>avoir</a:t>
            </a:r>
            <a:r>
              <a:rPr lang="en-GB" sz="1050" dirty="0">
                <a:solidFill>
                  <a:schemeClr val="tx1"/>
                </a:solidFill>
                <a:latin typeface="Aptos"/>
                <a:cs typeface="Arial" panose="020B0604020202020204" pitchFamily="34" charset="0"/>
              </a:rPr>
              <a:t>” and with “</a:t>
            </a:r>
            <a:r>
              <a:rPr lang="en-GB" sz="1050" dirty="0" err="1">
                <a:solidFill>
                  <a:schemeClr val="tx1"/>
                </a:solidFill>
                <a:latin typeface="Aptos"/>
                <a:cs typeface="Arial" panose="020B0604020202020204" pitchFamily="34" charset="0"/>
              </a:rPr>
              <a:t>être</a:t>
            </a:r>
            <a:r>
              <a:rPr lang="en-GB" sz="1050" dirty="0">
                <a:solidFill>
                  <a:schemeClr val="tx1"/>
                </a:solidFill>
                <a:latin typeface="Aptos"/>
                <a:cs typeface="Arial" panose="020B0604020202020204" pitchFamily="34" charset="0"/>
              </a:rPr>
              <a:t>” including irregular. Use reflexive verbs in the present (verbs which need a pronoun). Use “</a:t>
            </a:r>
            <a:r>
              <a:rPr lang="en-GB" sz="1050" dirty="0" err="1">
                <a:solidFill>
                  <a:schemeClr val="tx1"/>
                </a:solidFill>
                <a:latin typeface="Aptos"/>
                <a:cs typeface="Arial" panose="020B0604020202020204" pitchFamily="34" charset="0"/>
              </a:rPr>
              <a:t>en</a:t>
            </a:r>
            <a:r>
              <a:rPr lang="en-GB" sz="1050" dirty="0">
                <a:solidFill>
                  <a:schemeClr val="tx1"/>
                </a:solidFill>
                <a:latin typeface="Aptos"/>
                <a:cs typeface="Arial" panose="020B0604020202020204" pitchFamily="34" charset="0"/>
              </a:rPr>
              <a:t>” and “à” with places. Agreement with direct object pronouns</a:t>
            </a:r>
          </a:p>
          <a:p>
            <a:endParaRPr lang="en-GB" sz="1050" dirty="0">
              <a:solidFill>
                <a:schemeClr val="tx1"/>
              </a:solidFill>
              <a:latin typeface="Aptos"/>
              <a:cs typeface="Arial" panose="020B0604020202020204" pitchFamily="34" charset="0"/>
            </a:endParaRPr>
          </a:p>
        </p:txBody>
      </p:sp>
      <p:sp>
        <p:nvSpPr>
          <p:cNvPr id="32" name="Rectangle 31">
            <a:extLst>
              <a:ext uri="{FF2B5EF4-FFF2-40B4-BE49-F238E27FC236}">
                <a16:creationId xmlns:a16="http://schemas.microsoft.com/office/drawing/2014/main" id="{BEA29AC9-620A-0EE2-4A11-B584062443C6}"/>
              </a:ext>
            </a:extLst>
          </p:cNvPr>
          <p:cNvSpPr/>
          <p:nvPr/>
        </p:nvSpPr>
        <p:spPr>
          <a:xfrm>
            <a:off x="1994226" y="4818069"/>
            <a:ext cx="3000374" cy="2101879"/>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dirty="0">
                <a:solidFill>
                  <a:schemeClr val="tx1"/>
                </a:solidFill>
                <a:latin typeface="Arial"/>
                <a:cs typeface="Arial"/>
              </a:rPr>
              <a:t>	</a:t>
            </a:r>
            <a:r>
              <a:rPr lang="en-GB" sz="1050" b="1" u="sng" dirty="0">
                <a:solidFill>
                  <a:schemeClr val="tx1"/>
                </a:solidFill>
                <a:latin typeface="Aptos"/>
                <a:cs typeface="Arial"/>
              </a:rPr>
              <a:t>Customs, festivals and celebrations</a:t>
            </a:r>
          </a:p>
          <a:p>
            <a:r>
              <a:rPr lang="en-GB" sz="1050" dirty="0">
                <a:solidFill>
                  <a:schemeClr val="tx1"/>
                </a:solidFill>
                <a:latin typeface="Aptos"/>
                <a:cs typeface="Arial" panose="020B0604020202020204" pitchFamily="34" charset="0"/>
              </a:rPr>
              <a:t>Describe and give opinions on festivals and celebrations with friends &amp; family. Talk about festivals and traditions in different countries. Discuss what we eat on special occasions. Learn about famous festivals. </a:t>
            </a:r>
          </a:p>
          <a:p>
            <a:r>
              <a:rPr lang="en-GB" sz="1050" b="1" dirty="0">
                <a:solidFill>
                  <a:schemeClr val="tx1"/>
                </a:solidFill>
                <a:latin typeface="Aptos"/>
                <a:cs typeface="Arial" panose="020B0604020202020204" pitchFamily="34" charset="0"/>
              </a:rPr>
              <a:t>Grammar</a:t>
            </a:r>
            <a:r>
              <a:rPr lang="en-GB" sz="1050" dirty="0">
                <a:solidFill>
                  <a:schemeClr val="tx1"/>
                </a:solidFill>
                <a:latin typeface="Aptos"/>
                <a:cs typeface="Arial" panose="020B0604020202020204" pitchFamily="34" charset="0"/>
              </a:rPr>
              <a:t>: Revise present tense of irregular verbs. Direct object </a:t>
            </a:r>
            <a:r>
              <a:rPr lang="en-GB" sz="1050" dirty="0" err="1">
                <a:solidFill>
                  <a:schemeClr val="tx1"/>
                </a:solidFill>
                <a:latin typeface="Aptos"/>
                <a:cs typeface="Arial" panose="020B0604020202020204" pitchFamily="34" charset="0"/>
              </a:rPr>
              <a:t>pronous</a:t>
            </a:r>
            <a:r>
              <a:rPr lang="en-GB" sz="1050" dirty="0">
                <a:solidFill>
                  <a:schemeClr val="tx1"/>
                </a:solidFill>
                <a:latin typeface="Aptos"/>
                <a:cs typeface="Arial" panose="020B0604020202020204" pitchFamily="34" charset="0"/>
              </a:rPr>
              <a:t> (it/ them). Use of the imperfect tense. Using “y” and “</a:t>
            </a:r>
            <a:r>
              <a:rPr lang="en-GB" sz="1050" dirty="0" err="1">
                <a:solidFill>
                  <a:schemeClr val="tx1"/>
                </a:solidFill>
                <a:latin typeface="Aptos"/>
                <a:cs typeface="Arial" panose="020B0604020202020204" pitchFamily="34" charset="0"/>
              </a:rPr>
              <a:t>en</a:t>
            </a:r>
            <a:r>
              <a:rPr lang="en-GB" sz="1050" dirty="0">
                <a:solidFill>
                  <a:schemeClr val="tx1"/>
                </a:solidFill>
                <a:latin typeface="Aptos"/>
                <a:cs typeface="Arial" panose="020B0604020202020204" pitchFamily="34" charset="0"/>
              </a:rPr>
              <a:t>” </a:t>
            </a:r>
          </a:p>
          <a:p>
            <a:r>
              <a:rPr lang="en-GB" sz="1050" dirty="0">
                <a:solidFill>
                  <a:schemeClr val="tx1"/>
                </a:solidFill>
                <a:latin typeface="Aptos"/>
                <a:cs typeface="Arial" panose="020B0604020202020204" pitchFamily="34" charset="0"/>
              </a:rPr>
              <a:t>e.g.:  </a:t>
            </a:r>
            <a:r>
              <a:rPr lang="en-GB" sz="1050" dirty="0" err="1">
                <a:solidFill>
                  <a:schemeClr val="tx1"/>
                </a:solidFill>
                <a:latin typeface="Aptos"/>
                <a:cs typeface="Arial" panose="020B0604020202020204" pitchFamily="34" charset="0"/>
              </a:rPr>
              <a:t>J’y</a:t>
            </a:r>
            <a:r>
              <a:rPr lang="en-GB" sz="1050" dirty="0">
                <a:solidFill>
                  <a:schemeClr val="tx1"/>
                </a:solidFill>
                <a:latin typeface="Aptos"/>
                <a:cs typeface="Arial" panose="020B0604020202020204" pitchFamily="34" charset="0"/>
              </a:rPr>
              <a:t> </a:t>
            </a:r>
            <a:r>
              <a:rPr lang="en-GB" sz="1050" dirty="0" err="1">
                <a:solidFill>
                  <a:schemeClr val="tx1"/>
                </a:solidFill>
                <a:latin typeface="Aptos"/>
                <a:cs typeface="Arial" panose="020B0604020202020204" pitchFamily="34" charset="0"/>
              </a:rPr>
              <a:t>vais</a:t>
            </a:r>
            <a:r>
              <a:rPr lang="en-GB" sz="1050" dirty="0">
                <a:solidFill>
                  <a:schemeClr val="tx1"/>
                </a:solidFill>
                <a:latin typeface="Aptos"/>
                <a:cs typeface="Arial" panose="020B0604020202020204" pitchFamily="34" charset="0"/>
              </a:rPr>
              <a:t>= I go there. Future tense of irregular verbs. Complex sentences suing </a:t>
            </a:r>
            <a:r>
              <a:rPr lang="en-GB" sz="1050" dirty="0" err="1">
                <a:solidFill>
                  <a:schemeClr val="tx1"/>
                </a:solidFill>
                <a:latin typeface="Aptos"/>
                <a:cs typeface="Arial" panose="020B0604020202020204" pitchFamily="34" charset="0"/>
              </a:rPr>
              <a:t>que</a:t>
            </a:r>
            <a:r>
              <a:rPr lang="en-GB" sz="1050" dirty="0">
                <a:solidFill>
                  <a:schemeClr val="tx1"/>
                </a:solidFill>
                <a:latin typeface="Aptos"/>
                <a:cs typeface="Arial" panose="020B0604020202020204" pitchFamily="34" charset="0"/>
              </a:rPr>
              <a:t>/ qui = which; </a:t>
            </a:r>
            <a:r>
              <a:rPr lang="en-GB" sz="1050" dirty="0" err="1">
                <a:solidFill>
                  <a:schemeClr val="tx1"/>
                </a:solidFill>
                <a:latin typeface="Aptos"/>
                <a:cs typeface="Arial" panose="020B0604020202020204" pitchFamily="34" charset="0"/>
              </a:rPr>
              <a:t>quand</a:t>
            </a:r>
            <a:r>
              <a:rPr lang="en-GB" sz="1050" dirty="0">
                <a:solidFill>
                  <a:schemeClr val="tx1"/>
                </a:solidFill>
                <a:latin typeface="Aptos"/>
                <a:cs typeface="Arial" panose="020B0604020202020204" pitchFamily="34" charset="0"/>
              </a:rPr>
              <a:t>= when; </a:t>
            </a:r>
            <a:r>
              <a:rPr lang="en-GB" sz="1050" dirty="0" err="1">
                <a:solidFill>
                  <a:schemeClr val="tx1"/>
                </a:solidFill>
                <a:latin typeface="Aptos"/>
                <a:cs typeface="Arial" panose="020B0604020202020204" pitchFamily="34" charset="0"/>
              </a:rPr>
              <a:t>où</a:t>
            </a:r>
            <a:r>
              <a:rPr lang="en-GB" sz="1050" dirty="0">
                <a:solidFill>
                  <a:schemeClr val="tx1"/>
                </a:solidFill>
                <a:latin typeface="Aptos"/>
                <a:cs typeface="Arial" panose="020B0604020202020204" pitchFamily="34" charset="0"/>
              </a:rPr>
              <a:t>= where</a:t>
            </a:r>
            <a:endParaRPr lang="en-GB" sz="1400">
              <a:solidFill>
                <a:schemeClr val="tx1"/>
              </a:solidFill>
              <a:latin typeface="Aptos"/>
            </a:endParaRPr>
          </a:p>
          <a:p>
            <a:pPr algn="ctr"/>
            <a:endParaRPr lang="en-GB" sz="1050" dirty="0">
              <a:solidFill>
                <a:schemeClr val="tx1"/>
              </a:solidFill>
              <a:latin typeface="Aptos"/>
              <a:cs typeface="Arial" panose="020B0604020202020204" pitchFamily="34" charset="0"/>
            </a:endParaRPr>
          </a:p>
        </p:txBody>
      </p:sp>
      <p:sp>
        <p:nvSpPr>
          <p:cNvPr id="33" name="Rectangle 32">
            <a:extLst>
              <a:ext uri="{FF2B5EF4-FFF2-40B4-BE49-F238E27FC236}">
                <a16:creationId xmlns:a16="http://schemas.microsoft.com/office/drawing/2014/main" id="{A2D2F7EB-754D-CFB8-AB17-E1CECD7BF8C3}"/>
              </a:ext>
            </a:extLst>
          </p:cNvPr>
          <p:cNvSpPr/>
          <p:nvPr/>
        </p:nvSpPr>
        <p:spPr>
          <a:xfrm>
            <a:off x="7602289" y="4697943"/>
            <a:ext cx="3289833" cy="1946925"/>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cs typeface="Arial" panose="020B0604020202020204" pitchFamily="34" charset="0"/>
              </a:rPr>
              <a:t>Celebrity culture</a:t>
            </a:r>
          </a:p>
          <a:p>
            <a:r>
              <a:rPr lang="en-GB" sz="1050" dirty="0">
                <a:solidFill>
                  <a:schemeClr val="tx1"/>
                </a:solidFill>
                <a:latin typeface="Aptos"/>
                <a:cs typeface="Arial" panose="020B0604020202020204" pitchFamily="34" charset="0"/>
              </a:rPr>
              <a:t>Express opinions on celebrities and discuss advantages and disadvantages of being famous. Discuss how and why people might become famous. Talk about personal ambitions. Discuss celebrities on social media. Learn about famous French speakers. </a:t>
            </a:r>
          </a:p>
          <a:p>
            <a:r>
              <a:rPr lang="en-GB" sz="1050" b="1" dirty="0">
                <a:solidFill>
                  <a:schemeClr val="tx1"/>
                </a:solidFill>
                <a:latin typeface="Aptos"/>
                <a:cs typeface="Arial" panose="020B0604020202020204" pitchFamily="34" charset="0"/>
              </a:rPr>
              <a:t>Grammar</a:t>
            </a:r>
            <a:r>
              <a:rPr lang="en-GB" sz="1050" dirty="0">
                <a:solidFill>
                  <a:schemeClr val="tx1"/>
                </a:solidFill>
                <a:latin typeface="Aptos"/>
                <a:cs typeface="Arial" panose="020B0604020202020204" pitchFamily="34" charset="0"/>
              </a:rPr>
              <a:t>: Rules of imperative. Practise the conditional. Re-cap: present of irregular verbs possessive adjectives (my, your, etc); perfect tense and use of time expressions “il y a” &amp; “</a:t>
            </a:r>
            <a:r>
              <a:rPr lang="en-GB" sz="1050" dirty="0" err="1">
                <a:solidFill>
                  <a:schemeClr val="tx1"/>
                </a:solidFill>
                <a:latin typeface="Aptos"/>
                <a:cs typeface="Arial" panose="020B0604020202020204" pitchFamily="34" charset="0"/>
              </a:rPr>
              <a:t>depuis</a:t>
            </a:r>
            <a:r>
              <a:rPr lang="en-GB" sz="1050" dirty="0">
                <a:solidFill>
                  <a:schemeClr val="tx1"/>
                </a:solidFill>
                <a:latin typeface="Aptos"/>
                <a:cs typeface="Arial" panose="020B0604020202020204" pitchFamily="34" charset="0"/>
              </a:rPr>
              <a:t>”.</a:t>
            </a:r>
          </a:p>
          <a:p>
            <a:endParaRPr lang="en-GB" sz="1050" b="1" dirty="0">
              <a:solidFill>
                <a:schemeClr val="tx1"/>
              </a:solidFill>
              <a:latin typeface="Aptos"/>
              <a:cs typeface="Arial" panose="020B0604020202020204" pitchFamily="34" charset="0"/>
            </a:endParaRPr>
          </a:p>
        </p:txBody>
      </p:sp>
      <p:sp>
        <p:nvSpPr>
          <p:cNvPr id="2" name="AutoShape 2" descr="Generated image: Shakespearean emblem for English Department">
            <a:extLst>
              <a:ext uri="{FF2B5EF4-FFF2-40B4-BE49-F238E27FC236}">
                <a16:creationId xmlns:a16="http://schemas.microsoft.com/office/drawing/2014/main" id="{80400625-B676-A2D7-C285-26D3C6A55A23}"/>
              </a:ext>
            </a:extLst>
          </p:cNvPr>
          <p:cNvSpPr>
            <a:spLocks noChangeAspect="1" noChangeArrowheads="1"/>
          </p:cNvSpPr>
          <p:nvPr/>
        </p:nvSpPr>
        <p:spPr bwMode="auto">
          <a:xfrm>
            <a:off x="5881688" y="6248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 name="Picture 3">
            <a:extLst>
              <a:ext uri="{FF2B5EF4-FFF2-40B4-BE49-F238E27FC236}">
                <a16:creationId xmlns:a16="http://schemas.microsoft.com/office/drawing/2014/main" id="{5D4EC774-3E57-D1D5-F369-2EB5B4B0A9DC}"/>
              </a:ext>
            </a:extLst>
          </p:cNvPr>
          <p:cNvPicPr>
            <a:picLocks noChangeAspect="1"/>
          </p:cNvPicPr>
          <p:nvPr/>
        </p:nvPicPr>
        <p:blipFill>
          <a:blip r:embed="rId5"/>
          <a:srcRect t="23246" b="28326"/>
          <a:stretch>
            <a:fillRect/>
          </a:stretch>
        </p:blipFill>
        <p:spPr>
          <a:xfrm>
            <a:off x="5718468" y="123843"/>
            <a:ext cx="6510263" cy="2101879"/>
          </a:xfrm>
          <a:prstGeom prst="rect">
            <a:avLst/>
          </a:prstGeom>
        </p:spPr>
      </p:pic>
      <p:pic>
        <p:nvPicPr>
          <p:cNvPr id="3" name="Picture 6" descr="Festivals &amp; Events | StudyPENANG">
            <a:extLst>
              <a:ext uri="{FF2B5EF4-FFF2-40B4-BE49-F238E27FC236}">
                <a16:creationId xmlns:a16="http://schemas.microsoft.com/office/drawing/2014/main" id="{A19B9C72-4960-2EAC-B5F1-A6239D21C4F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2407" y="3782614"/>
            <a:ext cx="1780382" cy="11875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descr="El mundo del deporte paralizado por el Covid-19">
            <a:extLst>
              <a:ext uri="{FF2B5EF4-FFF2-40B4-BE49-F238E27FC236}">
                <a16:creationId xmlns:a16="http://schemas.microsoft.com/office/drawing/2014/main" id="{7927908C-4A16-69E7-3C85-9C20766039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99180" y="7381702"/>
            <a:ext cx="964774" cy="72264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Watch Tv Images - Free Download on Freepik">
            <a:extLst>
              <a:ext uri="{FF2B5EF4-FFF2-40B4-BE49-F238E27FC236}">
                <a16:creationId xmlns:a16="http://schemas.microsoft.com/office/drawing/2014/main" id="{CA51751F-BBCE-DED9-4D7C-531A1D62A10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894392" y="7561628"/>
            <a:ext cx="1175371" cy="75344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4" descr="https://encrypted-tbn0.gstatic.com/images?q=tbn:ANd9GcSyXGe2cjSx_fX11xS0LJ32yg1G5Ksr6uqPB6at_lghwC1CshdoR9wKG9VJOHo:https://cdn1.vectorstock.com/i/1000x1000/41/65/man-running-and-icon-set-of-healthy-lifestyle-vector-11804165.jpg&amp;s">
            <a:extLst>
              <a:ext uri="{FF2B5EF4-FFF2-40B4-BE49-F238E27FC236}">
                <a16:creationId xmlns:a16="http://schemas.microsoft.com/office/drawing/2014/main" id="{B3E14B3C-333D-E0E4-8A3E-6CC85BF44EC1}"/>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12323"/>
          <a:stretch/>
        </p:blipFill>
        <p:spPr bwMode="auto">
          <a:xfrm>
            <a:off x="9674658" y="10079673"/>
            <a:ext cx="964774" cy="98921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Education Management System | Sys Dev Ltd.">
            <a:extLst>
              <a:ext uri="{FF2B5EF4-FFF2-40B4-BE49-F238E27FC236}">
                <a16:creationId xmlns:a16="http://schemas.microsoft.com/office/drawing/2014/main" id="{17590C59-30C9-0370-52A3-5E51D3DC2D1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1525" y="6635782"/>
            <a:ext cx="1246879" cy="75759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22E7E87E-51C5-AF35-CEC5-11862F205EA4}"/>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3554" y="87645"/>
            <a:ext cx="3580509" cy="358050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B2FE3BC-5207-475A-BF45-CB9ABA617AAE}"/>
              </a:ext>
            </a:extLst>
          </p:cNvPr>
          <p:cNvPicPr>
            <a:picLocks noChangeAspect="1"/>
          </p:cNvPicPr>
          <p:nvPr/>
        </p:nvPicPr>
        <p:blipFill>
          <a:blip r:embed="rId12">
            <a:extLst>
              <a:ext uri="{28A0092B-C50C-407E-A947-70E740481C1C}">
                <a14:useLocalDpi xmlns:a14="http://schemas.microsoft.com/office/drawing/2010/main" val="0"/>
              </a:ext>
            </a:extLst>
          </a:blip>
          <a:srcRect b="32556"/>
          <a:stretch>
            <a:fillRect/>
          </a:stretch>
        </p:blipFill>
        <p:spPr>
          <a:xfrm>
            <a:off x="9373487" y="11914132"/>
            <a:ext cx="2529634" cy="720462"/>
          </a:xfrm>
          <a:prstGeom prst="rect">
            <a:avLst/>
          </a:prstGeom>
        </p:spPr>
      </p:pic>
    </p:spTree>
    <p:extLst>
      <p:ext uri="{BB962C8B-B14F-4D97-AF65-F5344CB8AC3E}">
        <p14:creationId xmlns:p14="http://schemas.microsoft.com/office/powerpoint/2010/main" val="42546159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B9E7C-F2B1-E44C-6AA5-6A2944A06EEC}"/>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8CFEBF54-E61B-C7F9-442C-2FC9D9E8B458}"/>
              </a:ext>
            </a:extLst>
          </p:cNvPr>
          <p:cNvPicPr>
            <a:picLocks noChangeAspect="1"/>
          </p:cNvPicPr>
          <p:nvPr/>
        </p:nvPicPr>
        <p:blipFill>
          <a:blip r:embed="rId2">
            <a:clrChange>
              <a:clrFrom>
                <a:srgbClr val="000000">
                  <a:alpha val="0"/>
                </a:srgbClr>
              </a:clrFrom>
              <a:clrTo>
                <a:srgbClr val="000000">
                  <a:alpha val="0"/>
                </a:srgbClr>
              </a:clrTo>
            </a:clrChange>
            <a:alphaModFix amt="35000"/>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l="10840" r="10004" b="6316"/>
          <a:stretch>
            <a:fillRect/>
          </a:stretch>
        </p:blipFill>
        <p:spPr>
          <a:xfrm>
            <a:off x="358646" y="-1466011"/>
            <a:ext cx="12055125" cy="14267611"/>
          </a:xfrm>
          <a:prstGeom prst="rect">
            <a:avLst/>
          </a:prstGeom>
        </p:spPr>
      </p:pic>
      <p:pic>
        <p:nvPicPr>
          <p:cNvPr id="26" name="Picture 25">
            <a:extLst>
              <a:ext uri="{FF2B5EF4-FFF2-40B4-BE49-F238E27FC236}">
                <a16:creationId xmlns:a16="http://schemas.microsoft.com/office/drawing/2014/main" id="{917C842E-2023-F11E-A75D-BF2D4F50B027}"/>
              </a:ext>
            </a:extLst>
          </p:cNvPr>
          <p:cNvPicPr>
            <a:picLocks noChangeAspect="1"/>
          </p:cNvPicPr>
          <p:nvPr/>
        </p:nvPicPr>
        <p:blipFill>
          <a:blip r:embed="rId4"/>
          <a:stretch>
            <a:fillRect/>
          </a:stretch>
        </p:blipFill>
        <p:spPr>
          <a:xfrm>
            <a:off x="-1415531" y="1332916"/>
            <a:ext cx="15603478" cy="11262206"/>
          </a:xfrm>
          <a:prstGeom prst="rect">
            <a:avLst/>
          </a:prstGeom>
        </p:spPr>
      </p:pic>
      <p:sp>
        <p:nvSpPr>
          <p:cNvPr id="28" name="Rectangle 27">
            <a:extLst>
              <a:ext uri="{FF2B5EF4-FFF2-40B4-BE49-F238E27FC236}">
                <a16:creationId xmlns:a16="http://schemas.microsoft.com/office/drawing/2014/main" id="{BCA2AB7C-A460-D4AE-72D7-82EC39C8CDCB}"/>
              </a:ext>
            </a:extLst>
          </p:cNvPr>
          <p:cNvSpPr/>
          <p:nvPr/>
        </p:nvSpPr>
        <p:spPr>
          <a:xfrm>
            <a:off x="358646" y="10630386"/>
            <a:ext cx="2849775" cy="1773958"/>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050" b="1" u="sng" dirty="0">
                <a:solidFill>
                  <a:schemeClr val="tx1"/>
                </a:solidFill>
                <a:latin typeface="Aptos"/>
                <a:cs typeface="Arial" panose="020B0604020202020204" pitchFamily="34" charset="0"/>
              </a:rPr>
              <a:t>Travel &amp; Tourism, and places of interest</a:t>
            </a:r>
          </a:p>
          <a:p>
            <a:r>
              <a:rPr lang="en-GB" sz="1050" dirty="0">
                <a:solidFill>
                  <a:schemeClr val="tx1"/>
                </a:solidFill>
                <a:latin typeface="Aptos"/>
                <a:cs typeface="Arial" panose="020B0604020202020204" pitchFamily="34" charset="0"/>
              </a:rPr>
              <a:t>Discover French speaking islands; describe a dream holiday and write a holiday blog. Describe a mayor French town.</a:t>
            </a:r>
          </a:p>
          <a:p>
            <a:r>
              <a:rPr lang="en-GB" sz="1050" b="1" dirty="0">
                <a:solidFill>
                  <a:schemeClr val="tx1"/>
                </a:solidFill>
                <a:latin typeface="Aptos"/>
                <a:cs typeface="Arial" panose="020B0604020202020204" pitchFamily="34" charset="0"/>
              </a:rPr>
              <a:t>Grammar: </a:t>
            </a:r>
            <a:r>
              <a:rPr lang="en-GB" sz="1050" dirty="0">
                <a:solidFill>
                  <a:schemeClr val="tx1"/>
                </a:solidFill>
                <a:latin typeface="Aptos"/>
                <a:cs typeface="Arial" panose="020B0604020202020204" pitchFamily="34" charset="0"/>
              </a:rPr>
              <a:t>Revise and practise tenses to be able to use them with confidence. Re-cap adjectival agreement. Use of pour + infinitive &amp; sans + infinitive. Revise prepositions dans/ </a:t>
            </a:r>
            <a:r>
              <a:rPr lang="en-GB" sz="1050" dirty="0" err="1">
                <a:solidFill>
                  <a:schemeClr val="tx1"/>
                </a:solidFill>
                <a:latin typeface="Aptos"/>
                <a:cs typeface="Arial" panose="020B0604020202020204" pitchFamily="34" charset="0"/>
              </a:rPr>
              <a:t>en</a:t>
            </a:r>
            <a:endParaRPr lang="en-GB" sz="1050">
              <a:solidFill>
                <a:schemeClr val="tx1"/>
              </a:solidFill>
              <a:latin typeface="Aptos"/>
              <a:cs typeface="Arial" panose="020B0604020202020204" pitchFamily="34" charset="0"/>
            </a:endParaRPr>
          </a:p>
          <a:p>
            <a:endParaRPr lang="en-GB" sz="1050" b="1" dirty="0">
              <a:solidFill>
                <a:schemeClr val="tx1"/>
              </a:solidFill>
              <a:latin typeface="Aptos"/>
              <a:cs typeface="Arial"/>
            </a:endParaRPr>
          </a:p>
          <a:p>
            <a:r>
              <a:rPr lang="en-GB" sz="1050" b="1">
                <a:solidFill>
                  <a:schemeClr val="tx1"/>
                </a:solidFill>
                <a:latin typeface="Aptos"/>
                <a:cs typeface="Arial"/>
              </a:rPr>
              <a:t>Baseline assessment: </a:t>
            </a:r>
            <a:r>
              <a:rPr lang="en-GB" sz="1050" b="1" dirty="0">
                <a:solidFill>
                  <a:schemeClr val="tx1"/>
                </a:solidFill>
                <a:latin typeface="Aptos"/>
                <a:cs typeface="Arial"/>
              </a:rPr>
              <a:t>writing paper</a:t>
            </a:r>
            <a:endParaRPr lang="en-GB">
              <a:solidFill>
                <a:schemeClr val="tx1"/>
              </a:solidFill>
              <a:cs typeface="Arial"/>
            </a:endParaRPr>
          </a:p>
        </p:txBody>
      </p:sp>
      <p:sp>
        <p:nvSpPr>
          <p:cNvPr id="29" name="Rectangle 28">
            <a:extLst>
              <a:ext uri="{FF2B5EF4-FFF2-40B4-BE49-F238E27FC236}">
                <a16:creationId xmlns:a16="http://schemas.microsoft.com/office/drawing/2014/main" id="{1E6A7260-F543-332E-0431-3478AB6A975A}"/>
              </a:ext>
            </a:extLst>
          </p:cNvPr>
          <p:cNvSpPr/>
          <p:nvPr/>
        </p:nvSpPr>
        <p:spPr>
          <a:xfrm>
            <a:off x="1104758" y="7983531"/>
            <a:ext cx="2567356" cy="1773958"/>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1200" b="1" u="sng" dirty="0">
                <a:solidFill>
                  <a:schemeClr val="tx1"/>
                </a:solidFill>
              </a:rPr>
              <a:t> </a:t>
            </a:r>
            <a:r>
              <a:rPr lang="en-GB" sz="1200" b="1" u="sng" dirty="0">
                <a:solidFill>
                  <a:schemeClr val="tx1"/>
                </a:solidFill>
                <a:latin typeface="Aptos"/>
              </a:rPr>
              <a:t>The environment &amp; where people live</a:t>
            </a:r>
          </a:p>
          <a:p>
            <a:pPr algn="ctr"/>
            <a:r>
              <a:rPr lang="en-GB" sz="1100" dirty="0">
                <a:solidFill>
                  <a:schemeClr val="tx1"/>
                </a:solidFill>
                <a:latin typeface="Aptos"/>
              </a:rPr>
              <a:t>Discuss environmental issues. Look at local environment. Describe your town &amp; your ideal town. </a:t>
            </a:r>
          </a:p>
          <a:p>
            <a:pPr algn="ctr"/>
            <a:r>
              <a:rPr lang="en-GB" sz="1100" b="1" dirty="0">
                <a:solidFill>
                  <a:schemeClr val="tx1"/>
                </a:solidFill>
                <a:latin typeface="Aptos"/>
              </a:rPr>
              <a:t>Grammar: </a:t>
            </a:r>
            <a:r>
              <a:rPr lang="en-GB" sz="1100" dirty="0">
                <a:solidFill>
                  <a:schemeClr val="tx1"/>
                </a:solidFill>
                <a:latin typeface="Aptos"/>
              </a:rPr>
              <a:t>Revise infinitives used as nouns. Negatives. Revise modal verbs in the present tense. Recap condition tense: would….</a:t>
            </a:r>
          </a:p>
          <a:p>
            <a:pPr algn="ctr"/>
            <a:r>
              <a:rPr lang="en-GB" sz="1100" b="1" dirty="0">
                <a:solidFill>
                  <a:schemeClr val="tx1"/>
                </a:solidFill>
                <a:latin typeface="Aptos"/>
              </a:rPr>
              <a:t>Mock exam.</a:t>
            </a:r>
          </a:p>
        </p:txBody>
      </p:sp>
      <p:sp>
        <p:nvSpPr>
          <p:cNvPr id="30" name="Rectangle 29">
            <a:extLst>
              <a:ext uri="{FF2B5EF4-FFF2-40B4-BE49-F238E27FC236}">
                <a16:creationId xmlns:a16="http://schemas.microsoft.com/office/drawing/2014/main" id="{0E18D261-3793-96EA-34B9-7437079AD25E}"/>
              </a:ext>
            </a:extLst>
          </p:cNvPr>
          <p:cNvSpPr/>
          <p:nvPr/>
        </p:nvSpPr>
        <p:spPr>
          <a:xfrm>
            <a:off x="6913432" y="9357842"/>
            <a:ext cx="3345537" cy="1408652"/>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r>
              <a:rPr lang="en-GB" sz="900" b="1" u="sng" dirty="0">
                <a:solidFill>
                  <a:schemeClr val="tx1"/>
                </a:solidFill>
                <a:latin typeface="Aptos"/>
                <a:cs typeface="Arial" panose="020B0604020202020204" pitchFamily="34" charset="0"/>
              </a:rPr>
              <a:t>Media &amp; Technology</a:t>
            </a:r>
          </a:p>
          <a:p>
            <a:r>
              <a:rPr lang="en-GB" sz="900" dirty="0">
                <a:solidFill>
                  <a:schemeClr val="tx1"/>
                </a:solidFill>
                <a:latin typeface="Aptos"/>
                <a:cs typeface="Arial" panose="020B0604020202020204" pitchFamily="34" charset="0"/>
              </a:rPr>
              <a:t>Describe the world pre/ post internet. Talk about how we use technology and how our use has changed. Discuss pros &amp; cons of the digital age.</a:t>
            </a:r>
          </a:p>
          <a:p>
            <a:r>
              <a:rPr lang="en-GB" sz="1100" b="1" dirty="0">
                <a:solidFill>
                  <a:schemeClr val="tx1"/>
                </a:solidFill>
                <a:latin typeface="Aptos"/>
              </a:rPr>
              <a:t>Grammar: </a:t>
            </a:r>
            <a:r>
              <a:rPr lang="en-GB" sz="1100" dirty="0">
                <a:solidFill>
                  <a:schemeClr val="tx1"/>
                </a:solidFill>
                <a:latin typeface="Aptos"/>
              </a:rPr>
              <a:t>Revise present tense. Modal verbs in perfect tense. Use a wide range of different tenses. Recognise &amp; use imperative. </a:t>
            </a:r>
          </a:p>
          <a:p>
            <a:r>
              <a:rPr lang="en-GB" sz="1100" dirty="0">
                <a:solidFill>
                  <a:schemeClr val="tx1"/>
                </a:solidFill>
                <a:latin typeface="Aptos"/>
              </a:rPr>
              <a:t>Mock exam: listening, reading and writing past paper</a:t>
            </a:r>
          </a:p>
        </p:txBody>
      </p:sp>
      <p:sp>
        <p:nvSpPr>
          <p:cNvPr id="33" name="Rectangle 32">
            <a:extLst>
              <a:ext uri="{FF2B5EF4-FFF2-40B4-BE49-F238E27FC236}">
                <a16:creationId xmlns:a16="http://schemas.microsoft.com/office/drawing/2014/main" id="{0B9BBD7A-277C-AF65-13AF-228938B1A844}"/>
              </a:ext>
            </a:extLst>
          </p:cNvPr>
          <p:cNvSpPr/>
          <p:nvPr/>
        </p:nvSpPr>
        <p:spPr>
          <a:xfrm>
            <a:off x="7602290" y="4697944"/>
            <a:ext cx="3036014" cy="1112645"/>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t"/>
          <a:lstStyle/>
          <a:p>
            <a:pPr algn="ctr"/>
            <a:endParaRPr lang="en-GB" sz="1050" b="1" u="sng" dirty="0">
              <a:solidFill>
                <a:schemeClr val="tx1"/>
              </a:solidFill>
              <a:latin typeface="Aptos"/>
            </a:endParaRPr>
          </a:p>
          <a:p>
            <a:pPr algn="ctr"/>
            <a:r>
              <a:rPr lang="en-GB" sz="1050" b="1" u="sng" dirty="0">
                <a:solidFill>
                  <a:schemeClr val="tx1"/>
                </a:solidFill>
                <a:latin typeface="Aptos"/>
              </a:rPr>
              <a:t>Exam preparation: reading, listening and writing</a:t>
            </a:r>
          </a:p>
          <a:p>
            <a:pPr marL="171450" indent="-171450">
              <a:buFont typeface="Arial" panose="020B0604020202020204" pitchFamily="34" charset="0"/>
              <a:buChar char="•"/>
            </a:pPr>
            <a:r>
              <a:rPr lang="en-GB" sz="1050" dirty="0">
                <a:solidFill>
                  <a:schemeClr val="tx1"/>
                </a:solidFill>
                <a:latin typeface="Aptos"/>
              </a:rPr>
              <a:t>Vocabulary and verbs learning/ memorising</a:t>
            </a:r>
          </a:p>
          <a:p>
            <a:pPr marL="171450" indent="-171450">
              <a:buFont typeface="Arial" panose="020B0604020202020204" pitchFamily="34" charset="0"/>
              <a:buChar char="•"/>
            </a:pPr>
            <a:r>
              <a:rPr lang="en-GB" sz="1000" dirty="0">
                <a:solidFill>
                  <a:schemeClr val="tx1"/>
                </a:solidFill>
                <a:latin typeface="Aptos"/>
              </a:rPr>
              <a:t>Listening, reading and writing skills.</a:t>
            </a:r>
          </a:p>
        </p:txBody>
      </p:sp>
      <p:sp>
        <p:nvSpPr>
          <p:cNvPr id="2" name="AutoShape 2" descr="Generated image: Shakespearean emblem for English Department">
            <a:extLst>
              <a:ext uri="{FF2B5EF4-FFF2-40B4-BE49-F238E27FC236}">
                <a16:creationId xmlns:a16="http://schemas.microsoft.com/office/drawing/2014/main" id="{4287DF8E-78F9-4320-2ED6-3B0EEDCD15A5}"/>
              </a:ext>
            </a:extLst>
          </p:cNvPr>
          <p:cNvSpPr>
            <a:spLocks noChangeAspect="1" noChangeArrowheads="1"/>
          </p:cNvSpPr>
          <p:nvPr/>
        </p:nvSpPr>
        <p:spPr bwMode="auto">
          <a:xfrm>
            <a:off x="5881688" y="6248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 name="Picture 3">
            <a:extLst>
              <a:ext uri="{FF2B5EF4-FFF2-40B4-BE49-F238E27FC236}">
                <a16:creationId xmlns:a16="http://schemas.microsoft.com/office/drawing/2014/main" id="{00386B79-F4DD-6D24-9044-E103F1A130B5}"/>
              </a:ext>
            </a:extLst>
          </p:cNvPr>
          <p:cNvPicPr>
            <a:picLocks noChangeAspect="1"/>
          </p:cNvPicPr>
          <p:nvPr/>
        </p:nvPicPr>
        <p:blipFill>
          <a:blip r:embed="rId5"/>
          <a:stretch>
            <a:fillRect/>
          </a:stretch>
        </p:blipFill>
        <p:spPr>
          <a:xfrm>
            <a:off x="6238992" y="-746087"/>
            <a:ext cx="5762610" cy="3841740"/>
          </a:xfrm>
          <a:prstGeom prst="rect">
            <a:avLst/>
          </a:prstGeom>
        </p:spPr>
      </p:pic>
      <p:pic>
        <p:nvPicPr>
          <p:cNvPr id="3" name="Picture 2" descr="Speaking Practice for Children">
            <a:extLst>
              <a:ext uri="{FF2B5EF4-FFF2-40B4-BE49-F238E27FC236}">
                <a16:creationId xmlns:a16="http://schemas.microsoft.com/office/drawing/2014/main" id="{1755B165-503E-E4F2-F44D-9C3008E29F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17302" y="6204060"/>
            <a:ext cx="1088600" cy="7629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https://encrypted-tbn0.gstatic.com/images?q=tbn:ANd9GcQa9F0Rs94Calbub7_ZEcSLAX2xUjgJy6209mGjvx5UvbJClP0u5iJu9fx54g:https://s3.amazonaws.com/images.wealthyaffiliate.com/uploads/1151944/sitecontent/d11fd0756c1f71ab344bbadb1693d4d1_cropped.png%3F1508290448&amp;s">
            <a:extLst>
              <a:ext uri="{FF2B5EF4-FFF2-40B4-BE49-F238E27FC236}">
                <a16:creationId xmlns:a16="http://schemas.microsoft.com/office/drawing/2014/main" id="{5369D6B4-F127-5022-C39F-919AB5FEFC9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87935" y="4811414"/>
            <a:ext cx="1215967" cy="88570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Je parle français: Otoño 2016 | Domestika">
            <a:extLst>
              <a:ext uri="{FF2B5EF4-FFF2-40B4-BE49-F238E27FC236}">
                <a16:creationId xmlns:a16="http://schemas.microsoft.com/office/drawing/2014/main" id="{8B75BD50-658B-FCFE-A5EB-09D594248F2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51692" y="7674097"/>
            <a:ext cx="1112646" cy="111264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Set of kids, children, teens with gadgets - computer, laptop, tablet ...">
            <a:extLst>
              <a:ext uri="{FF2B5EF4-FFF2-40B4-BE49-F238E27FC236}">
                <a16:creationId xmlns:a16="http://schemas.microsoft.com/office/drawing/2014/main" id="{6E9D1720-C255-2576-7E80-DB7C752B11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53079" y="10877890"/>
            <a:ext cx="1583328" cy="158332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Environment Pollution Ecology Illustration, PNG, 1902x1946px ...">
            <a:extLst>
              <a:ext uri="{FF2B5EF4-FFF2-40B4-BE49-F238E27FC236}">
                <a16:creationId xmlns:a16="http://schemas.microsoft.com/office/drawing/2014/main" id="{9AEA2049-2220-3E7C-024E-AF8E2D6CC1A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0878" y="6015220"/>
            <a:ext cx="1739352" cy="177753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Download Vacation Clipart HQ PNG Image | FreePNGImg">
            <a:extLst>
              <a:ext uri="{FF2B5EF4-FFF2-40B4-BE49-F238E27FC236}">
                <a16:creationId xmlns:a16="http://schemas.microsoft.com/office/drawing/2014/main" id="{3A724293-A6B8-1346-CF74-637A9E67A19E}"/>
              </a:ext>
            </a:extLst>
          </p:cNvPr>
          <p:cNvPicPr>
            <a:picLocks noGrp="1" noChangeAspect="1" noChangeArrowheads="1"/>
          </p:cNvPicPr>
          <p:nvPr>
            <p:ph idx="1"/>
          </p:nvPr>
        </p:nvPicPr>
        <p:blipFill>
          <a:blip r:embed="rId11">
            <a:extLst>
              <a:ext uri="{28A0092B-C50C-407E-A947-70E740481C1C}">
                <a14:useLocalDpi xmlns:a14="http://schemas.microsoft.com/office/drawing/2010/main" val="0"/>
              </a:ext>
            </a:extLst>
          </a:blip>
          <a:srcRect/>
          <a:stretch>
            <a:fillRect/>
          </a:stretch>
        </p:blipFill>
        <p:spPr bwMode="auto">
          <a:xfrm>
            <a:off x="499551" y="9819099"/>
            <a:ext cx="976323" cy="72195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35CC248F-CB5E-9BCE-4427-C6E29D0841C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3554" y="87645"/>
            <a:ext cx="3580509" cy="35805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D0ED6347-18E3-F8D8-2598-85B08DDA91C0}"/>
              </a:ext>
            </a:extLst>
          </p:cNvPr>
          <p:cNvPicPr>
            <a:picLocks noChangeAspect="1"/>
          </p:cNvPicPr>
          <p:nvPr/>
        </p:nvPicPr>
        <p:blipFill>
          <a:blip r:embed="rId13">
            <a:extLst>
              <a:ext uri="{28A0092B-C50C-407E-A947-70E740481C1C}">
                <a14:useLocalDpi xmlns:a14="http://schemas.microsoft.com/office/drawing/2010/main" val="0"/>
              </a:ext>
            </a:extLst>
          </a:blip>
          <a:srcRect b="32556"/>
          <a:stretch>
            <a:fillRect/>
          </a:stretch>
        </p:blipFill>
        <p:spPr>
          <a:xfrm>
            <a:off x="9373487" y="11914132"/>
            <a:ext cx="2529634" cy="720462"/>
          </a:xfrm>
          <a:prstGeom prst="rect">
            <a:avLst/>
          </a:prstGeom>
        </p:spPr>
      </p:pic>
      <p:sp>
        <p:nvSpPr>
          <p:cNvPr id="13" name="Rectangle 12">
            <a:extLst>
              <a:ext uri="{FF2B5EF4-FFF2-40B4-BE49-F238E27FC236}">
                <a16:creationId xmlns:a16="http://schemas.microsoft.com/office/drawing/2014/main" id="{A1E71300-8A15-39A6-5893-C74841D6ED15}"/>
              </a:ext>
            </a:extLst>
          </p:cNvPr>
          <p:cNvSpPr/>
          <p:nvPr/>
        </p:nvSpPr>
        <p:spPr>
          <a:xfrm>
            <a:off x="2462461" y="5336675"/>
            <a:ext cx="3036014" cy="1446345"/>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a:r>
              <a:rPr lang="en-GB" sz="1100" b="1" u="sng">
                <a:solidFill>
                  <a:schemeClr val="tx1"/>
                </a:solidFill>
                <a:latin typeface="Aptos" panose="020B0004020202020204" pitchFamily="34" charset="0"/>
              </a:rPr>
              <a:t>Speaking Exam preparation</a:t>
            </a:r>
          </a:p>
          <a:p>
            <a:r>
              <a:rPr lang="en-GB" sz="1050">
                <a:solidFill>
                  <a:schemeClr val="tx1"/>
                </a:solidFill>
                <a:latin typeface="Aptos" panose="020B0004020202020204" pitchFamily="34" charset="0"/>
              </a:rPr>
              <a:t>Act on advice received after Speaking mock exam to improve in final Speaking exam.</a:t>
            </a:r>
          </a:p>
          <a:p>
            <a:r>
              <a:rPr lang="en-GB" sz="1050">
                <a:solidFill>
                  <a:schemeClr val="tx1"/>
                </a:solidFill>
                <a:latin typeface="Aptos" panose="020B0004020202020204" pitchFamily="34" charset="0"/>
              </a:rPr>
              <a:t>Revision / reinforcement of vocab. Grammar.</a:t>
            </a:r>
          </a:p>
          <a:p>
            <a:r>
              <a:rPr lang="en-GB" sz="1050">
                <a:solidFill>
                  <a:schemeClr val="tx1"/>
                </a:solidFill>
                <a:latin typeface="Aptos" panose="020B0004020202020204" pitchFamily="34" charset="0"/>
              </a:rPr>
              <a:t>Preparation for final exams</a:t>
            </a:r>
          </a:p>
          <a:p>
            <a:endParaRPr lang="en-GB" sz="1050">
              <a:solidFill>
                <a:schemeClr val="tx1"/>
              </a:solidFill>
              <a:latin typeface="Aptos" panose="020B0004020202020204" pitchFamily="34" charset="0"/>
            </a:endParaRPr>
          </a:p>
          <a:p>
            <a:r>
              <a:rPr lang="en-GB" sz="1050">
                <a:solidFill>
                  <a:schemeClr val="tx1"/>
                </a:solidFill>
                <a:latin typeface="Aptos" panose="020B0004020202020204" pitchFamily="34" charset="0"/>
              </a:rPr>
              <a:t>GCSE speaking exam: end of April/ beginning May 2027</a:t>
            </a:r>
          </a:p>
        </p:txBody>
      </p:sp>
      <p:sp>
        <p:nvSpPr>
          <p:cNvPr id="15" name="Rectangle 14">
            <a:extLst>
              <a:ext uri="{FF2B5EF4-FFF2-40B4-BE49-F238E27FC236}">
                <a16:creationId xmlns:a16="http://schemas.microsoft.com/office/drawing/2014/main" id="{B01E5928-36B3-4680-56B2-AE5441224AA9}"/>
              </a:ext>
            </a:extLst>
          </p:cNvPr>
          <p:cNvSpPr/>
          <p:nvPr/>
        </p:nvSpPr>
        <p:spPr>
          <a:xfrm>
            <a:off x="7450679" y="6010212"/>
            <a:ext cx="2809757" cy="2766711"/>
          </a:xfrm>
          <a:prstGeom prst="rect">
            <a:avLst/>
          </a:prstGeom>
          <a:ln>
            <a:solidFill>
              <a:srgbClr val="C00000"/>
            </a:solidFill>
          </a:ln>
        </p:spPr>
        <p:style>
          <a:lnRef idx="2">
            <a:schemeClr val="accent6"/>
          </a:lnRef>
          <a:fillRef idx="1">
            <a:schemeClr val="lt1"/>
          </a:fillRef>
          <a:effectRef idx="0">
            <a:schemeClr val="accent6"/>
          </a:effectRef>
          <a:fontRef idx="minor">
            <a:schemeClr val="dk1"/>
          </a:fontRef>
        </p:style>
        <p:txBody>
          <a:bodyPr rtlCol="0" anchor="t"/>
          <a:lstStyle>
            <a:defPPr>
              <a:defRPr lang="en-US"/>
            </a:defPPr>
            <a:lvl1pPr marL="0" algn="l" defTabSz="457200" rtl="0" eaLnBrk="1" latinLnBrk="0" hangingPunct="1">
              <a:defRPr sz="1800" kern="1200">
                <a:solidFill>
                  <a:schemeClr val="dk1"/>
                </a:solidFill>
                <a:latin typeface="+mn-lt"/>
                <a:ea typeface="+mn-ea"/>
                <a:cs typeface="+mn-cs"/>
              </a:defRPr>
            </a:lvl1pPr>
            <a:lvl2pPr marL="457200" algn="l" defTabSz="457200" rtl="0" eaLnBrk="1" latinLnBrk="0" hangingPunct="1">
              <a:defRPr sz="1800" kern="1200">
                <a:solidFill>
                  <a:schemeClr val="dk1"/>
                </a:solidFill>
                <a:latin typeface="+mn-lt"/>
                <a:ea typeface="+mn-ea"/>
                <a:cs typeface="+mn-cs"/>
              </a:defRPr>
            </a:lvl2pPr>
            <a:lvl3pPr marL="914400" algn="l" defTabSz="457200" rtl="0" eaLnBrk="1" latinLnBrk="0" hangingPunct="1">
              <a:defRPr sz="1800" kern="1200">
                <a:solidFill>
                  <a:schemeClr val="dk1"/>
                </a:solidFill>
                <a:latin typeface="+mn-lt"/>
                <a:ea typeface="+mn-ea"/>
                <a:cs typeface="+mn-cs"/>
              </a:defRPr>
            </a:lvl3pPr>
            <a:lvl4pPr marL="1371600" algn="l" defTabSz="457200" rtl="0" eaLnBrk="1" latinLnBrk="0" hangingPunct="1">
              <a:defRPr sz="1800" kern="1200">
                <a:solidFill>
                  <a:schemeClr val="dk1"/>
                </a:solidFill>
                <a:latin typeface="+mn-lt"/>
                <a:ea typeface="+mn-ea"/>
                <a:cs typeface="+mn-cs"/>
              </a:defRPr>
            </a:lvl4pPr>
            <a:lvl5pPr marL="1828800" algn="l" defTabSz="457200" rtl="0" eaLnBrk="1" latinLnBrk="0" hangingPunct="1">
              <a:defRPr sz="1800" kern="1200">
                <a:solidFill>
                  <a:schemeClr val="dk1"/>
                </a:solidFill>
                <a:latin typeface="+mn-lt"/>
                <a:ea typeface="+mn-ea"/>
                <a:cs typeface="+mn-cs"/>
              </a:defRPr>
            </a:lvl5pPr>
            <a:lvl6pPr marL="2286000" algn="l" defTabSz="457200" rtl="0" eaLnBrk="1" latinLnBrk="0" hangingPunct="1">
              <a:defRPr sz="1800" kern="1200">
                <a:solidFill>
                  <a:schemeClr val="dk1"/>
                </a:solidFill>
                <a:latin typeface="+mn-lt"/>
                <a:ea typeface="+mn-ea"/>
                <a:cs typeface="+mn-cs"/>
              </a:defRPr>
            </a:lvl6pPr>
            <a:lvl7pPr marL="2743200" algn="l" defTabSz="457200" rtl="0" eaLnBrk="1" latinLnBrk="0" hangingPunct="1">
              <a:defRPr sz="1800" kern="1200">
                <a:solidFill>
                  <a:schemeClr val="dk1"/>
                </a:solidFill>
                <a:latin typeface="+mn-lt"/>
                <a:ea typeface="+mn-ea"/>
                <a:cs typeface="+mn-cs"/>
              </a:defRPr>
            </a:lvl7pPr>
            <a:lvl8pPr marL="3200400" algn="l" defTabSz="457200" rtl="0" eaLnBrk="1" latinLnBrk="0" hangingPunct="1">
              <a:defRPr sz="1800" kern="1200">
                <a:solidFill>
                  <a:schemeClr val="dk1"/>
                </a:solidFill>
                <a:latin typeface="+mn-lt"/>
                <a:ea typeface="+mn-ea"/>
                <a:cs typeface="+mn-cs"/>
              </a:defRPr>
            </a:lvl8pPr>
            <a:lvl9pPr marL="3657600" algn="l" defTabSz="457200" rtl="0" eaLnBrk="1" latinLnBrk="0" hangingPunct="1">
              <a:defRPr sz="1800" kern="1200">
                <a:solidFill>
                  <a:schemeClr val="dk1"/>
                </a:solidFill>
                <a:latin typeface="+mn-lt"/>
                <a:ea typeface="+mn-ea"/>
                <a:cs typeface="+mn-cs"/>
              </a:defRPr>
            </a:lvl9pPr>
          </a:lstStyle>
          <a:p>
            <a:pPr algn="ctr"/>
            <a:r>
              <a:rPr lang="en-GB" sz="1050" b="1" u="sng">
                <a:solidFill>
                  <a:schemeClr val="tx1"/>
                </a:solidFill>
                <a:latin typeface="Aptos" panose="020B0004020202020204" pitchFamily="34" charset="0"/>
                <a:cs typeface="Arial" panose="020B0604020202020204" pitchFamily="34" charset="0"/>
              </a:rPr>
              <a:t>Exam skills</a:t>
            </a:r>
          </a:p>
          <a:p>
            <a:r>
              <a:rPr lang="en-GB" sz="1050" b="1">
                <a:solidFill>
                  <a:schemeClr val="tx1"/>
                </a:solidFill>
                <a:latin typeface="Aptos" panose="020B0004020202020204" pitchFamily="34" charset="0"/>
                <a:cs typeface="Arial" panose="020B0604020202020204" pitchFamily="34" charset="0"/>
              </a:rPr>
              <a:t>Listening and Reading</a:t>
            </a:r>
            <a:r>
              <a:rPr lang="en-GB" sz="1050">
                <a:solidFill>
                  <a:schemeClr val="tx1"/>
                </a:solidFill>
                <a:latin typeface="Aptos" panose="020B0004020202020204" pitchFamily="34" charset="0"/>
                <a:cs typeface="Arial" panose="020B0604020202020204" pitchFamily="34" charset="0"/>
              </a:rPr>
              <a:t>: increase vocabulary learning &amp; practise. Practise reading and listening skills, &amp; exam type questions</a:t>
            </a:r>
          </a:p>
          <a:p>
            <a:pPr algn="ctr"/>
            <a:r>
              <a:rPr lang="en-GB" sz="1050" b="1" u="sng">
                <a:solidFill>
                  <a:schemeClr val="tx1"/>
                </a:solidFill>
                <a:latin typeface="Aptos" panose="020B0004020202020204" pitchFamily="34" charset="0"/>
                <a:cs typeface="Arial" panose="020B0604020202020204" pitchFamily="34" charset="0"/>
              </a:rPr>
              <a:t>Speaking mock preparation</a:t>
            </a:r>
          </a:p>
          <a:p>
            <a:r>
              <a:rPr lang="en-GB" sz="1050">
                <a:solidFill>
                  <a:schemeClr val="tx1"/>
                </a:solidFill>
                <a:latin typeface="Aptos" panose="020B0004020202020204" pitchFamily="34" charset="0"/>
                <a:cs typeface="Arial" panose="020B0604020202020204" pitchFamily="34" charset="0"/>
              </a:rPr>
              <a:t> Practise exam skills: understand all tasks</a:t>
            </a:r>
          </a:p>
          <a:p>
            <a:r>
              <a:rPr lang="en-GB" sz="1050" b="1">
                <a:solidFill>
                  <a:schemeClr val="tx1"/>
                </a:solidFill>
                <a:latin typeface="Aptos" panose="020B0004020202020204" pitchFamily="34" charset="0"/>
                <a:cs typeface="Arial" panose="020B0604020202020204" pitchFamily="34" charset="0"/>
              </a:rPr>
              <a:t>Speaking </a:t>
            </a:r>
            <a:r>
              <a:rPr lang="en-GB" sz="1050">
                <a:solidFill>
                  <a:schemeClr val="tx1"/>
                </a:solidFill>
                <a:latin typeface="Aptos" panose="020B0004020202020204" pitchFamily="34" charset="0"/>
                <a:cs typeface="Arial" panose="020B0604020202020204" pitchFamily="34" charset="0"/>
              </a:rPr>
              <a:t>: PREPARE the different tasks:</a:t>
            </a:r>
          </a:p>
          <a:p>
            <a:pPr marL="171450" indent="-171450">
              <a:buFont typeface="Arial" panose="020B0604020202020204" pitchFamily="34" charset="0"/>
              <a:buChar char="•"/>
            </a:pPr>
            <a:r>
              <a:rPr lang="en-GB" sz="1050">
                <a:solidFill>
                  <a:schemeClr val="tx1"/>
                </a:solidFill>
                <a:latin typeface="Aptos" panose="020B0004020202020204" pitchFamily="34" charset="0"/>
                <a:cs typeface="Arial" panose="020B0604020202020204" pitchFamily="34" charset="0"/>
              </a:rPr>
              <a:t>Role play task: understand task and practise.</a:t>
            </a:r>
          </a:p>
          <a:p>
            <a:pPr marL="171450" indent="-171450">
              <a:buFont typeface="Arial" panose="020B0604020202020204" pitchFamily="34" charset="0"/>
              <a:buChar char="•"/>
            </a:pPr>
            <a:r>
              <a:rPr lang="en-GB" sz="1050">
                <a:solidFill>
                  <a:schemeClr val="tx1"/>
                </a:solidFill>
                <a:latin typeface="Aptos" panose="020B0004020202020204" pitchFamily="34" charset="0"/>
                <a:cs typeface="Arial" panose="020B0604020202020204" pitchFamily="34" charset="0"/>
              </a:rPr>
              <a:t>Reading aloud + 2 short unprepared questions.</a:t>
            </a:r>
          </a:p>
          <a:p>
            <a:pPr marL="171450" indent="-171450">
              <a:buFont typeface="Arial" panose="020B0604020202020204" pitchFamily="34" charset="0"/>
              <a:buChar char="•"/>
            </a:pPr>
            <a:r>
              <a:rPr lang="en-GB" sz="1050">
                <a:solidFill>
                  <a:schemeClr val="tx1"/>
                </a:solidFill>
                <a:latin typeface="Aptos" panose="020B0004020202020204" pitchFamily="34" charset="0"/>
                <a:cs typeface="Arial" panose="020B0604020202020204" pitchFamily="34" charset="0"/>
              </a:rPr>
              <a:t>Photos description + follow up conversation.</a:t>
            </a:r>
          </a:p>
          <a:p>
            <a:pPr marL="171450" indent="-171450">
              <a:buFont typeface="Arial" panose="020B0604020202020204" pitchFamily="34" charset="0"/>
              <a:buChar char="•"/>
            </a:pPr>
            <a:r>
              <a:rPr lang="en-GB" sz="1050">
                <a:solidFill>
                  <a:schemeClr val="tx1"/>
                </a:solidFill>
                <a:latin typeface="Aptos" panose="020B0004020202020204" pitchFamily="34" charset="0"/>
                <a:cs typeface="Arial" panose="020B0604020202020204" pitchFamily="34" charset="0"/>
              </a:rPr>
              <a:t>Practise model answers for general conversation.</a:t>
            </a:r>
          </a:p>
          <a:p>
            <a:r>
              <a:rPr lang="en-GB" sz="1050" b="1">
                <a:solidFill>
                  <a:schemeClr val="tx1"/>
                </a:solidFill>
                <a:latin typeface="Aptos" panose="020B0004020202020204" pitchFamily="34" charset="0"/>
                <a:cs typeface="Arial" panose="020B0604020202020204" pitchFamily="34" charset="0"/>
              </a:rPr>
              <a:t>Speaking mock exam: March 2027</a:t>
            </a:r>
          </a:p>
        </p:txBody>
      </p:sp>
    </p:spTree>
    <p:extLst>
      <p:ext uri="{BB962C8B-B14F-4D97-AF65-F5344CB8AC3E}">
        <p14:creationId xmlns:p14="http://schemas.microsoft.com/office/powerpoint/2010/main" val="107689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EB7F65C0F44584AA374706A346F9F52" ma:contentTypeVersion="16" ma:contentTypeDescription="Create a new document." ma:contentTypeScope="" ma:versionID="38561652405307ab95c1634ee262c152">
  <xsd:schema xmlns:xsd="http://www.w3.org/2001/XMLSchema" xmlns:xs="http://www.w3.org/2001/XMLSchema" xmlns:p="http://schemas.microsoft.com/office/2006/metadata/properties" xmlns:ns2="c3008b57-3869-4841-8903-9512bd1c11d5" xmlns:ns3="7bd4f911-043d-484b-8ac4-945b49891986" targetNamespace="http://schemas.microsoft.com/office/2006/metadata/properties" ma:root="true" ma:fieldsID="90299b25357a8e33f7ee1b329798e1eb" ns2:_="" ns3:_="">
    <xsd:import namespace="c3008b57-3869-4841-8903-9512bd1c11d5"/>
    <xsd:import namespace="7bd4f911-043d-484b-8ac4-945b49891986"/>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ServiceLocation" minOccurs="0"/>
                <xsd:element ref="ns2:MediaLengthInSeconds"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008b57-3869-4841-8903-9512bd1c11d5"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a6eebefc-da06-4060-b0ee-af1a38e9929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bd4f911-043d-484b-8ac4-945b49891986"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6240f20e-cd8e-497c-a163-9e3d772496e6}" ma:internalName="TaxCatchAll" ma:showField="CatchAllData" ma:web="7bd4f911-043d-484b-8ac4-945b4989198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3008b57-3869-4841-8903-9512bd1c11d5">
      <Terms xmlns="http://schemas.microsoft.com/office/infopath/2007/PartnerControls"/>
    </lcf76f155ced4ddcb4097134ff3c332f>
    <TaxCatchAll xmlns="7bd4f911-043d-484b-8ac4-945b49891986" xsi:nil="true"/>
  </documentManagement>
</p:properties>
</file>

<file path=customXml/itemProps1.xml><?xml version="1.0" encoding="utf-8"?>
<ds:datastoreItem xmlns:ds="http://schemas.openxmlformats.org/officeDocument/2006/customXml" ds:itemID="{AAC108BF-0A03-4DCC-821D-D06D5EF77602}">
  <ds:schemaRefs>
    <ds:schemaRef ds:uri="http://schemas.microsoft.com/sharepoint/v3/contenttype/forms"/>
  </ds:schemaRefs>
</ds:datastoreItem>
</file>

<file path=customXml/itemProps2.xml><?xml version="1.0" encoding="utf-8"?>
<ds:datastoreItem xmlns:ds="http://schemas.openxmlformats.org/officeDocument/2006/customXml" ds:itemID="{91B8933A-6B3C-4BEB-BE8A-BC0DEB210E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008b57-3869-4841-8903-9512bd1c11d5"/>
    <ds:schemaRef ds:uri="7bd4f911-043d-484b-8ac4-945b498919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DEB3064-339B-493D-AC82-ABAF5FFC7EC2}">
  <ds:schemaRefs>
    <ds:schemaRef ds:uri="http://purl.org/dc/elements/1.1/"/>
    <ds:schemaRef ds:uri="http://schemas.microsoft.com/office/2006/documentManagement/types"/>
    <ds:schemaRef ds:uri="c3008b57-3869-4841-8903-9512bd1c11d5"/>
    <ds:schemaRef ds:uri="http://schemas.microsoft.com/office/infopath/2007/PartnerControls"/>
    <ds:schemaRef ds:uri="http://purl.org/dc/dcmitype/"/>
    <ds:schemaRef ds:uri="http://www.w3.org/XML/1998/namespace"/>
    <ds:schemaRef ds:uri="http://purl.org/dc/terms/"/>
    <ds:schemaRef ds:uri="http://schemas.openxmlformats.org/package/2006/metadata/core-properties"/>
    <ds:schemaRef ds:uri="7bd4f911-043d-484b-8ac4-945b49891986"/>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1133</TotalTime>
  <Words>2075</Words>
  <Application>Microsoft Office PowerPoint</Application>
  <PresentationFormat>Custom</PresentationFormat>
  <Paragraphs>108</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Aptos</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McDonnell</dc:creator>
  <cp:lastModifiedBy>Olga Cordero Nieto (CNS)</cp:lastModifiedBy>
  <cp:revision>116</cp:revision>
  <cp:lastPrinted>2026-03-24T10:04:57Z</cp:lastPrinted>
  <dcterms:created xsi:type="dcterms:W3CDTF">2018-05-24T09:32:15Z</dcterms:created>
  <dcterms:modified xsi:type="dcterms:W3CDTF">2026-06-23T09:54:06Z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0x010100DEB7F65C0F44584AA374706A346F9F52</vt:lpwstr>
  </property>
  <property fmtid="{D5CDD505-2E9C-101B-9397-08002B2CF9AE}" pid="3" name="Order">
    <vt:r8>8129600</vt:r8>
  </property>
  <property fmtid="{D5CDD505-2E9C-101B-9397-08002B2CF9AE}" pid="4" name="MediaServiceImageTags">
    <vt:lpwstr/>
  </property>
</Properties>
</file>